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93"/>
  </p:notesMasterIdLst>
  <p:sldIdLst>
    <p:sldId id="368" r:id="rId2"/>
    <p:sldId id="257" r:id="rId3"/>
    <p:sldId id="380" r:id="rId4"/>
    <p:sldId id="1412" r:id="rId5"/>
    <p:sldId id="1336" r:id="rId6"/>
    <p:sldId id="1371" r:id="rId7"/>
    <p:sldId id="1335" r:id="rId8"/>
    <p:sldId id="1332" r:id="rId9"/>
    <p:sldId id="1334" r:id="rId10"/>
    <p:sldId id="1275" r:id="rId11"/>
    <p:sldId id="379" r:id="rId12"/>
    <p:sldId id="1290" r:id="rId13"/>
    <p:sldId id="366" r:id="rId14"/>
    <p:sldId id="1289" r:id="rId15"/>
    <p:sldId id="1295" r:id="rId16"/>
    <p:sldId id="1372" r:id="rId17"/>
    <p:sldId id="1373" r:id="rId18"/>
    <p:sldId id="1402" r:id="rId19"/>
    <p:sldId id="1403" r:id="rId20"/>
    <p:sldId id="1405" r:id="rId21"/>
    <p:sldId id="1401" r:id="rId22"/>
    <p:sldId id="1297" r:id="rId23"/>
    <p:sldId id="1296" r:id="rId24"/>
    <p:sldId id="1302" r:id="rId25"/>
    <p:sldId id="1303" r:id="rId26"/>
    <p:sldId id="1299" r:id="rId27"/>
    <p:sldId id="1400" r:id="rId28"/>
    <p:sldId id="1314" r:id="rId29"/>
    <p:sldId id="1369" r:id="rId30"/>
    <p:sldId id="1329" r:id="rId31"/>
    <p:sldId id="1143" r:id="rId32"/>
    <p:sldId id="1317" r:id="rId33"/>
    <p:sldId id="1347" r:id="rId34"/>
    <p:sldId id="1318" r:id="rId35"/>
    <p:sldId id="1379" r:id="rId36"/>
    <p:sldId id="1367" r:id="rId37"/>
    <p:sldId id="1320" r:id="rId38"/>
    <p:sldId id="1321" r:id="rId39"/>
    <p:sldId id="1368" r:id="rId40"/>
    <p:sldId id="1322" r:id="rId41"/>
    <p:sldId id="1323" r:id="rId42"/>
    <p:sldId id="1348" r:id="rId43"/>
    <p:sldId id="1324" r:id="rId44"/>
    <p:sldId id="1406" r:id="rId45"/>
    <p:sldId id="1325" r:id="rId46"/>
    <p:sldId id="1375" r:id="rId47"/>
    <p:sldId id="1376" r:id="rId48"/>
    <p:sldId id="1349" r:id="rId49"/>
    <p:sldId id="1350" r:id="rId50"/>
    <p:sldId id="1351" r:id="rId51"/>
    <p:sldId id="1407" r:id="rId52"/>
    <p:sldId id="1352" r:id="rId53"/>
    <p:sldId id="1353" r:id="rId54"/>
    <p:sldId id="1354" r:id="rId55"/>
    <p:sldId id="1355" r:id="rId56"/>
    <p:sldId id="1356" r:id="rId57"/>
    <p:sldId id="1377" r:id="rId58"/>
    <p:sldId id="1357" r:id="rId59"/>
    <p:sldId id="1378" r:id="rId60"/>
    <p:sldId id="1359" r:id="rId61"/>
    <p:sldId id="1395" r:id="rId62"/>
    <p:sldId id="1384" r:id="rId63"/>
    <p:sldId id="1305" r:id="rId64"/>
    <p:sldId id="1411" r:id="rId65"/>
    <p:sldId id="1298" r:id="rId66"/>
    <p:sldId id="1370" r:id="rId67"/>
    <p:sldId id="1360" r:id="rId68"/>
    <p:sldId id="1309" r:id="rId69"/>
    <p:sldId id="1380" r:id="rId70"/>
    <p:sldId id="1381" r:id="rId71"/>
    <p:sldId id="1382" r:id="rId72"/>
    <p:sldId id="1399" r:id="rId73"/>
    <p:sldId id="1386" r:id="rId74"/>
    <p:sldId id="1387" r:id="rId75"/>
    <p:sldId id="1389" r:id="rId76"/>
    <p:sldId id="1388" r:id="rId77"/>
    <p:sldId id="1390" r:id="rId78"/>
    <p:sldId id="1391" r:id="rId79"/>
    <p:sldId id="1293" r:id="rId80"/>
    <p:sldId id="1392" r:id="rId81"/>
    <p:sldId id="1396" r:id="rId82"/>
    <p:sldId id="1313" r:id="rId83"/>
    <p:sldId id="1397" r:id="rId84"/>
    <p:sldId id="1361" r:id="rId85"/>
    <p:sldId id="1398" r:id="rId86"/>
    <p:sldId id="1362" r:id="rId87"/>
    <p:sldId id="1413" r:id="rId88"/>
    <p:sldId id="1408" r:id="rId89"/>
    <p:sldId id="1409" r:id="rId90"/>
    <p:sldId id="1410" r:id="rId91"/>
    <p:sldId id="461" r:id="rId9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73">
          <p15:clr>
            <a:srgbClr val="A4A3A4"/>
          </p15:clr>
        </p15:guide>
        <p15:guide id="2" pos="31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05E1"/>
    <a:srgbClr val="9E1435"/>
    <a:srgbClr val="B9CDE6"/>
    <a:srgbClr val="C72D03"/>
    <a:srgbClr val="990000"/>
    <a:srgbClr val="6805F9"/>
    <a:srgbClr val="9D1B1E"/>
    <a:srgbClr val="9D2235"/>
    <a:srgbClr val="9900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18" autoAdjust="0"/>
    <p:restoredTop sz="91413" autoAdjust="0"/>
  </p:normalViewPr>
  <p:slideViewPr>
    <p:cSldViewPr snapToGrid="0" snapToObjects="1" showGuides="1">
      <p:cViewPr varScale="1">
        <p:scale>
          <a:sx n="191" d="100"/>
          <a:sy n="191" d="100"/>
        </p:scale>
        <p:origin x="1288" y="184"/>
      </p:cViewPr>
      <p:guideLst>
        <p:guide orient="horz" pos="3073"/>
        <p:guide pos="31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71" d="100"/>
          <a:sy n="71" d="100"/>
        </p:scale>
        <p:origin x="-3077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30.png>
</file>

<file path=ppt/media/image14.png>
</file>

<file path=ppt/media/image140.png>
</file>

<file path=ppt/media/image15.png>
</file>

<file path=ppt/media/image180.png>
</file>

<file path=ppt/media/image190.png>
</file>

<file path=ppt/media/image2.jpg>
</file>

<file path=ppt/media/image20.png>
</file>

<file path=ppt/media/image200.png>
</file>

<file path=ppt/media/image21.png>
</file>

<file path=ppt/media/image28.png>
</file>

<file path=ppt/media/image31.png>
</file>

<file path=ppt/media/image38.png>
</file>

<file path=ppt/media/image39.png>
</file>

<file path=ppt/media/image4.png>
</file>

<file path=ppt/media/image40.png>
</file>

<file path=ppt/media/image43.png>
</file>

<file path=ppt/media/image5.tiff>
</file>

<file path=ppt/media/image53.png>
</file>

<file path=ppt/media/image54.png>
</file>

<file path=ppt/media/image55.png>
</file>

<file path=ppt/media/image550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20.png>
</file>

<file path=ppt/media/image63.png>
</file>

<file path=ppt/media/image65.png>
</file>

<file path=ppt/media/image66.png>
</file>

<file path=ppt/media/image67.png>
</file>

<file path=ppt/media/image68.png>
</file>

<file path=ppt/media/image69.png>
</file>

<file path=ppt/media/image690.png>
</file>

<file path=ppt/media/image7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60.png>
</file>

<file path=ppt/media/image870.png>
</file>

<file path=ppt/media/image9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6E9E5-287C-4A17-9ED7-3172FC57F926}" type="datetimeFigureOut">
              <a:rPr lang="en-US" smtClean="0"/>
              <a:pPr/>
              <a:t>6/11/24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B0658-5AD6-4C67-8722-069F6A84720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5805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7E5F08-25BE-E746-9B86-270108EA0C9D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68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we take study design into account, in the context of prospective cohort study, the multi-view data can be categorized into three main types: exposure, health outcome, and omics type data. My work will focus on the integrative analysis of multi-view data under prospective study design.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D6B3BC-C0D0-CC48-BBC1-E5ED9AD686C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2277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we take study design into account, in the context of prospective cohort study, the multi-view data can be categorized into three main types: exposure, health outcome, and omics type data. My work will focus on the integrative analysis of multi-view data under prospective study design.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D6B3BC-C0D0-CC48-BBC1-E5ED9AD686C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373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we take study design into account, in the context of prospective cohort study, the multi-view data can be categorized into three main types: exposure, health outcome, and omics type data. My work will focus on the integrative analysis of multi-view data under prospective study design.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D6B3BC-C0D0-CC48-BBC1-E5ED9AD686C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577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722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590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703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049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88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335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9E14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786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DFFAE-907E-D948-9740-D36452369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901E0-EE59-0D41-AD39-105B2BA4D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5FBF1-6690-CF40-8F72-E3278148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AD1BE-5587-6C4B-8900-F8665D3E3130}" type="datetimeFigureOut">
              <a:rPr lang="en-US" smtClean="0"/>
              <a:t>6/11/24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0ECEB-22F1-654A-BFE2-FC224DFC1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BDC62-2BBA-F74E-93B9-3EDFE5A14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01DDC-86F6-3648-866B-85036D65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876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32186" indent="-172637">
              <a:buSzPct val="100000"/>
              <a:buFont typeface="Calibri Light" panose="020F0302020204030204" pitchFamily="34" charset="0"/>
              <a:buChar char="̶"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356" y="4880377"/>
            <a:ext cx="1575749" cy="221283"/>
          </a:xfrm>
          <a:prstGeom prst="rect">
            <a:avLst/>
          </a:prstGeom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3060" y="4868436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Andrea Baccarelli - Epigenetic Boot Camp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440" y="4868859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AEF8A-D09C-364F-B039-014E18581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780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44FC035-0845-3A47-B559-422E342BC033}"/>
              </a:ext>
            </a:extLst>
          </p:cNvPr>
          <p:cNvSpPr txBox="1">
            <a:spLocks/>
          </p:cNvSpPr>
          <p:nvPr userDrawn="1"/>
        </p:nvSpPr>
        <p:spPr>
          <a:xfrm>
            <a:off x="-1941" y="4639938"/>
            <a:ext cx="9153676" cy="518313"/>
          </a:xfrm>
          <a:prstGeom prst="rect">
            <a:avLst/>
          </a:prstGeom>
          <a:solidFill>
            <a:srgbClr val="9E1435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endParaRPr lang="en-US" sz="1600" dirty="0">
              <a:solidFill>
                <a:schemeClr val="bg2">
                  <a:lumMod val="1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EDDFD7-34A4-1845-84A8-431D580518C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040" y="4636265"/>
            <a:ext cx="2443198" cy="514357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9E8A3F2-0095-3F4D-BBD4-BFEEC18A449D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-1941" y="4320461"/>
            <a:ext cx="837790" cy="83779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5525675" y="0"/>
            <a:ext cx="36183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SHARP Multi-omics Boot Camp</a:t>
            </a:r>
            <a:r>
              <a:rPr lang="en-US" sz="1200" baseline="0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is-I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June 12-14, 2024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A7C168-6611-90B6-5CA4-4A1AB301FF11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961622" y="4652290"/>
            <a:ext cx="1057591" cy="48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5" r:id="rId3"/>
    <p:sldLayoutId id="2147483656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tiff"/><Relationship Id="rId7" Type="http://schemas.openxmlformats.org/officeDocument/2006/relationships/image" Target="../media/image10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0.png"/><Relationship Id="rId4" Type="http://schemas.openxmlformats.org/officeDocument/2006/relationships/image" Target="../media/image19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0.png"/><Relationship Id="rId5" Type="http://schemas.openxmlformats.org/officeDocument/2006/relationships/image" Target="../media/image1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0.png"/><Relationship Id="rId5" Type="http://schemas.openxmlformats.org/officeDocument/2006/relationships/image" Target="../media/image1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0.png"/><Relationship Id="rId5" Type="http://schemas.openxmlformats.org/officeDocument/2006/relationships/image" Target="../media/image1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0.png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7" Type="http://schemas.openxmlformats.org/officeDocument/2006/relationships/image" Target="../media/image61.png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7" Type="http://schemas.openxmlformats.org/officeDocument/2006/relationships/image" Target="../media/image68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6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0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image" Target="../media/image7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74.png"/><Relationship Id="rId4" Type="http://schemas.openxmlformats.org/officeDocument/2006/relationships/image" Target="../media/image79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7" Type="http://schemas.openxmlformats.org/officeDocument/2006/relationships/image" Target="../media/image5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0.png"/><Relationship Id="rId2" Type="http://schemas.openxmlformats.org/officeDocument/2006/relationships/image" Target="../media/image86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8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70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emf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6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214" y="624467"/>
            <a:ext cx="9129299" cy="31197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Multi-omics Boot Camp</a:t>
            </a:r>
          </a:p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Analysis of Omics Data for Research Studies</a:t>
            </a:r>
          </a:p>
          <a:p>
            <a:pPr algn="ctr">
              <a:spcBef>
                <a:spcPct val="0"/>
              </a:spcBef>
              <a:defRPr/>
            </a:pPr>
            <a:endParaRPr lang="en-US" sz="3600" b="1" dirty="0">
              <a:solidFill>
                <a:srgbClr val="990014"/>
              </a:solidFill>
              <a:latin typeface="Arial" pitchFamily="34" charset="0"/>
              <a:cs typeface="Arial" pitchFamily="34" charset="0"/>
            </a:endParaRPr>
          </a:p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766462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A2517-E39B-9948-A14E-257D945A8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6988"/>
            <a:ext cx="8229600" cy="857250"/>
          </a:xfrm>
        </p:spPr>
        <p:txBody>
          <a:bodyPr/>
          <a:lstStyle/>
          <a:p>
            <a:r>
              <a:rPr lang="en-US" b="1" dirty="0">
                <a:solidFill>
                  <a:srgbClr val="990000"/>
                </a:solidFill>
              </a:rPr>
              <a:t>The HELIX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78543-A079-2946-88C6-B395E76E9F3D}"/>
              </a:ext>
            </a:extLst>
          </p:cNvPr>
          <p:cNvSpPr txBox="1">
            <a:spLocks/>
          </p:cNvSpPr>
          <p:nvPr/>
        </p:nvSpPr>
        <p:spPr>
          <a:xfrm>
            <a:off x="-660928" y="5504601"/>
            <a:ext cx="818712" cy="4905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CCCC46-574A-D542-A155-EC52AD17FEAD}"/>
              </a:ext>
            </a:extLst>
          </p:cNvPr>
          <p:cNvGrpSpPr/>
          <p:nvPr/>
        </p:nvGrpSpPr>
        <p:grpSpPr>
          <a:xfrm>
            <a:off x="499603" y="1201726"/>
            <a:ext cx="3635319" cy="3223303"/>
            <a:chOff x="227197" y="1959705"/>
            <a:chExt cx="3929823" cy="426989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53999C3-88E3-6646-B2C3-0AD20247C3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7197" y="2077655"/>
              <a:ext cx="3768824" cy="415024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D4D442E-C5D3-0F4C-BB97-19A424339512}"/>
                </a:ext>
              </a:extLst>
            </p:cNvPr>
            <p:cNvSpPr txBox="1"/>
            <p:nvPr/>
          </p:nvSpPr>
          <p:spPr>
            <a:xfrm rot="5400000">
              <a:off x="1849570" y="3922147"/>
              <a:ext cx="4269891" cy="3450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pic>
        <p:nvPicPr>
          <p:cNvPr id="44" name="Picture 43">
            <a:extLst>
              <a:ext uri="{FF2B5EF4-FFF2-40B4-BE49-F238E27FC236}">
                <a16:creationId xmlns:a16="http://schemas.microsoft.com/office/drawing/2014/main" id="{EFC56F76-96D3-7A46-8FFD-0FB856CD01E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1750"/>
          <a:stretch/>
        </p:blipFill>
        <p:spPr>
          <a:xfrm>
            <a:off x="0" y="5954175"/>
            <a:ext cx="1497496" cy="1210098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087750A-D1D6-A94D-BB8A-8C23607224FB}"/>
              </a:ext>
            </a:extLst>
          </p:cNvPr>
          <p:cNvSpPr txBox="1"/>
          <p:nvPr/>
        </p:nvSpPr>
        <p:spPr>
          <a:xfrm>
            <a:off x="276845" y="689553"/>
            <a:ext cx="38639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rebuchet MS" panose="020B0703020202090204" pitchFamily="34" charset="0"/>
              </a:rPr>
              <a:t>Participating Cohorts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59D8EB28-3580-1144-BB0E-77BCA3775748}"/>
              </a:ext>
            </a:extLst>
          </p:cNvPr>
          <p:cNvGrpSpPr/>
          <p:nvPr/>
        </p:nvGrpSpPr>
        <p:grpSpPr>
          <a:xfrm>
            <a:off x="4765289" y="574158"/>
            <a:ext cx="3990445" cy="3966218"/>
            <a:chOff x="3891736" y="1072521"/>
            <a:chExt cx="5053481" cy="5193991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FF072A93-C2FF-9E49-95BF-796116EEFC04}"/>
                </a:ext>
              </a:extLst>
            </p:cNvPr>
            <p:cNvSpPr/>
            <p:nvPr/>
          </p:nvSpPr>
          <p:spPr bwMode="auto">
            <a:xfrm>
              <a:off x="3936059" y="1900954"/>
              <a:ext cx="2352725" cy="43641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/>
            </a:extLst>
          </p:spPr>
          <p:txBody>
            <a:bodyPr lIns="19551" tIns="9775" rIns="19551" bIns="9775"/>
            <a:lstStyle>
              <a:lvl1pPr defTabSz="1093788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1093788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1093788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1093788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1093788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1093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1093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1093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1093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defRPr/>
              </a:pPr>
              <a:endParaRPr lang="x-none" altLang="x-none" sz="500">
                <a:solidFill>
                  <a:srgbClr val="000000"/>
                </a:solidFill>
                <a:latin typeface="Chalkboard" charset="0"/>
                <a:cs typeface="+mn-cs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6CCD7D-BBBC-8542-B035-0D31E860EF65}"/>
                </a:ext>
              </a:extLst>
            </p:cNvPr>
            <p:cNvSpPr txBox="1"/>
            <p:nvPr/>
          </p:nvSpPr>
          <p:spPr>
            <a:xfrm>
              <a:off x="6084625" y="1419529"/>
              <a:ext cx="10182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N= 805</a:t>
              </a:r>
            </a:p>
          </p:txBody>
        </p:sp>
        <p:pic>
          <p:nvPicPr>
            <p:cNvPr id="65" name="Picture 30">
              <a:extLst>
                <a:ext uri="{FF2B5EF4-FFF2-40B4-BE49-F238E27FC236}">
                  <a16:creationId xmlns:a16="http://schemas.microsoft.com/office/drawing/2014/main" id="{2F71D015-AF09-AB4D-A407-7B3083CBA729}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91736" y="1072521"/>
              <a:ext cx="469446" cy="7586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Rectangle 6">
              <a:extLst>
                <a:ext uri="{FF2B5EF4-FFF2-40B4-BE49-F238E27FC236}">
                  <a16:creationId xmlns:a16="http://schemas.microsoft.com/office/drawing/2014/main" id="{02481EE4-8A5C-E046-B4DA-A6B1D758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2513" y="2792654"/>
              <a:ext cx="1285592" cy="2544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9551" tIns="9775" rIns="19551" bIns="9775"/>
            <a:lstStyle>
              <a:lvl1pPr defTabSz="1093788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1pPr>
              <a:lvl2pPr marL="742950" indent="-285750" defTabSz="1093788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2pPr>
              <a:lvl3pPr marL="1143000" indent="-228600" defTabSz="1093788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3pPr>
              <a:lvl4pPr marL="1600200" indent="-228600" defTabSz="1093788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4pPr>
              <a:lvl5pPr marL="2057400" indent="-228600" defTabSz="1093788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5pPr>
              <a:lvl6pPr marL="2514600" indent="-228600" defTabSz="1093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6pPr>
              <a:lvl7pPr marL="2971800" indent="-228600" defTabSz="1093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7pPr>
              <a:lvl8pPr marL="3429000" indent="-228600" defTabSz="1093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8pPr>
              <a:lvl9pPr marL="3886200" indent="-228600" defTabSz="1093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9pPr>
            </a:lstStyle>
            <a:p>
              <a:endParaRPr lang="en-US" altLang="en-US" sz="500">
                <a:solidFill>
                  <a:srgbClr val="000000"/>
                </a:solidFill>
                <a:latin typeface="Chalkboard" panose="03050602040202020205" pitchFamily="66" charset="77"/>
              </a:endParaRPr>
            </a:p>
          </p:txBody>
        </p:sp>
        <p:sp>
          <p:nvSpPr>
            <p:cNvPr id="67" name="TextBox 11">
              <a:extLst>
                <a:ext uri="{FF2B5EF4-FFF2-40B4-BE49-F238E27FC236}">
                  <a16:creationId xmlns:a16="http://schemas.microsoft.com/office/drawing/2014/main" id="{416290D2-2C3C-1340-A7A0-728D63E484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6059" y="1983287"/>
              <a:ext cx="2365241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 b="1" dirty="0">
                  <a:latin typeface="Chalkboard" panose="03050602040202020205" pitchFamily="66" charset="77"/>
                </a:rPr>
                <a:t>Pregnancy</a:t>
              </a:r>
            </a:p>
            <a:p>
              <a:pPr algn="ctr"/>
              <a:r>
                <a:rPr lang="en-US" altLang="en-US" sz="1600" dirty="0">
                  <a:latin typeface="Chalkboard" panose="03050602040202020205" pitchFamily="66" charset="77"/>
                </a:rPr>
                <a:t>(exposures)</a:t>
              </a:r>
            </a:p>
          </p:txBody>
        </p:sp>
        <p:sp>
          <p:nvSpPr>
            <p:cNvPr id="68" name="TextBox 29">
              <a:extLst>
                <a:ext uri="{FF2B5EF4-FFF2-40B4-BE49-F238E27FC236}">
                  <a16:creationId xmlns:a16="http://schemas.microsoft.com/office/drawing/2014/main" id="{7481A14C-93FC-5B44-8947-019CDE35B7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5062007" y="1542830"/>
              <a:ext cx="627913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defRPr/>
              </a:pPr>
              <a:r>
                <a:rPr lang="en-US" altLang="x-none" sz="1200" dirty="0">
                  <a:latin typeface="Chalkboard" charset="0"/>
                  <a:ea typeface="Chalkboard" charset="0"/>
                  <a:cs typeface="Chalkboard" charset="0"/>
                </a:rPr>
                <a:t>time</a:t>
              </a:r>
            </a:p>
          </p:txBody>
        </p:sp>
        <p:pic>
          <p:nvPicPr>
            <p:cNvPr id="69" name="Picture 3">
              <a:extLst>
                <a:ext uri="{FF2B5EF4-FFF2-40B4-BE49-F238E27FC236}">
                  <a16:creationId xmlns:a16="http://schemas.microsoft.com/office/drawing/2014/main" id="{8ACA24EF-787D-0846-A53B-94F77ECEFDA7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44877" y="1289856"/>
              <a:ext cx="615723" cy="5465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0" name="TextBox 37">
              <a:extLst>
                <a:ext uri="{FF2B5EF4-FFF2-40B4-BE49-F238E27FC236}">
                  <a16:creationId xmlns:a16="http://schemas.microsoft.com/office/drawing/2014/main" id="{665745C6-9D73-3B46-95E0-DA415C37AE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5683" y="3939093"/>
              <a:ext cx="234599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 dirty="0">
                  <a:latin typeface="Chalkboard" panose="03050602040202020205" pitchFamily="66" charset="77"/>
                </a:rPr>
                <a:t>Fish intake </a:t>
              </a:r>
            </a:p>
          </p:txBody>
        </p:sp>
        <p:sp>
          <p:nvSpPr>
            <p:cNvPr id="71" name="TextBox 80">
              <a:extLst>
                <a:ext uri="{FF2B5EF4-FFF2-40B4-BE49-F238E27FC236}">
                  <a16:creationId xmlns:a16="http://schemas.microsoft.com/office/drawing/2014/main" id="{E1BC75F2-493B-904F-965A-2FBF8C1188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8813" y="5604819"/>
              <a:ext cx="2298586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 dirty="0">
                  <a:latin typeface="Chalkboard" panose="03050602040202020205" pitchFamily="66" charset="77"/>
                </a:rPr>
                <a:t>Mercury levels</a:t>
              </a:r>
            </a:p>
          </p:txBody>
        </p:sp>
        <p:grpSp>
          <p:nvGrpSpPr>
            <p:cNvPr id="72" name="Group 161">
              <a:extLst>
                <a:ext uri="{FF2B5EF4-FFF2-40B4-BE49-F238E27FC236}">
                  <a16:creationId xmlns:a16="http://schemas.microsoft.com/office/drawing/2014/main" id="{BB4F60A5-B76E-374B-A104-E7E6678FC17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641648" y="2924116"/>
              <a:ext cx="872666" cy="844437"/>
              <a:chOff x="3828152" y="7867295"/>
              <a:chExt cx="3658766" cy="3338947"/>
            </a:xfrm>
          </p:grpSpPr>
          <p:sp>
            <p:nvSpPr>
              <p:cNvPr id="93" name="Oval 162">
                <a:extLst>
                  <a:ext uri="{FF2B5EF4-FFF2-40B4-BE49-F238E27FC236}">
                    <a16:creationId xmlns:a16="http://schemas.microsoft.com/office/drawing/2014/main" id="{F52D8A56-24D0-1F46-A927-6B84D61F34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8152" y="7867295"/>
                <a:ext cx="3658766" cy="3338947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9pPr>
              </a:lstStyle>
              <a:p>
                <a:endParaRPr lang="en-US" altLang="en-US" sz="429">
                  <a:solidFill>
                    <a:srgbClr val="000000"/>
                  </a:solidFill>
                  <a:latin typeface="Chalkboard" panose="03050602040202020205" pitchFamily="66" charset="77"/>
                </a:endParaRPr>
              </a:p>
            </p:txBody>
          </p:sp>
          <p:sp>
            <p:nvSpPr>
              <p:cNvPr id="94" name="Rectangle 163">
                <a:extLst>
                  <a:ext uri="{FF2B5EF4-FFF2-40B4-BE49-F238E27FC236}">
                    <a16:creationId xmlns:a16="http://schemas.microsoft.com/office/drawing/2014/main" id="{123991E6-816F-FA40-986E-531BEDA6D0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1517" y="8629441"/>
                <a:ext cx="2059779" cy="18828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9pPr>
              </a:lstStyle>
              <a:p>
                <a:endParaRPr lang="en-US" altLang="en-US" sz="429">
                  <a:solidFill>
                    <a:srgbClr val="000000"/>
                  </a:solidFill>
                  <a:latin typeface="Chalkboard" panose="03050602040202020205" pitchFamily="66" charset="77"/>
                </a:endParaRPr>
              </a:p>
            </p:txBody>
          </p:sp>
          <p:cxnSp>
            <p:nvCxnSpPr>
              <p:cNvPr id="95" name="Straight Connector 164">
                <a:extLst>
                  <a:ext uri="{FF2B5EF4-FFF2-40B4-BE49-F238E27FC236}">
                    <a16:creationId xmlns:a16="http://schemas.microsoft.com/office/drawing/2014/main" id="{21188178-34E6-4644-9930-FDBC52F2D6E8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5392565" y="8845250"/>
                <a:ext cx="39599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96" name="Rectangle 165">
                <a:extLst>
                  <a:ext uri="{FF2B5EF4-FFF2-40B4-BE49-F238E27FC236}">
                    <a16:creationId xmlns:a16="http://schemas.microsoft.com/office/drawing/2014/main" id="{1FE4D568-7D7C-2D40-AED8-FF595CD2D9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3176" y="8753985"/>
                <a:ext cx="340062" cy="228941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9pPr>
              </a:lstStyle>
              <a:p>
                <a:endParaRPr lang="en-US" altLang="en-US" sz="429">
                  <a:solidFill>
                    <a:srgbClr val="000000"/>
                  </a:solidFill>
                  <a:latin typeface="Chalkboard" panose="03050602040202020205" pitchFamily="66" charset="77"/>
                </a:endParaRPr>
              </a:p>
            </p:txBody>
          </p:sp>
          <p:cxnSp>
            <p:nvCxnSpPr>
              <p:cNvPr id="97" name="Straight Connector 166">
                <a:extLst>
                  <a:ext uri="{FF2B5EF4-FFF2-40B4-BE49-F238E27FC236}">
                    <a16:creationId xmlns:a16="http://schemas.microsoft.com/office/drawing/2014/main" id="{26CE0EE6-2074-724C-A37A-642ED96A516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5392565" y="9205289"/>
                <a:ext cx="46714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98" name="Rectangle 167">
                <a:extLst>
                  <a:ext uri="{FF2B5EF4-FFF2-40B4-BE49-F238E27FC236}">
                    <a16:creationId xmlns:a16="http://schemas.microsoft.com/office/drawing/2014/main" id="{76CC3BFE-3533-EE4A-AA24-7540452BA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3177" y="9107470"/>
                <a:ext cx="340064" cy="22894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9pPr>
              </a:lstStyle>
              <a:p>
                <a:endParaRPr lang="en-US" altLang="en-US" sz="429">
                  <a:solidFill>
                    <a:srgbClr val="000000"/>
                  </a:solidFill>
                  <a:latin typeface="Chalkboard" panose="03050602040202020205" pitchFamily="66" charset="77"/>
                </a:endParaRPr>
              </a:p>
            </p:txBody>
          </p:sp>
          <p:cxnSp>
            <p:nvCxnSpPr>
              <p:cNvPr id="99" name="Straight Connector 168">
                <a:extLst>
                  <a:ext uri="{FF2B5EF4-FFF2-40B4-BE49-F238E27FC236}">
                    <a16:creationId xmlns:a16="http://schemas.microsoft.com/office/drawing/2014/main" id="{4BA9BB02-2D8F-6A4A-BEB1-9139DDC5F537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5547446" y="9565329"/>
                <a:ext cx="8096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00" name="Rectangle 169">
                <a:extLst>
                  <a:ext uri="{FF2B5EF4-FFF2-40B4-BE49-F238E27FC236}">
                    <a16:creationId xmlns:a16="http://schemas.microsoft.com/office/drawing/2014/main" id="{1432A1E7-0113-874B-8490-FD3FB110AC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3176" y="9464788"/>
                <a:ext cx="340062" cy="228941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9pPr>
              </a:lstStyle>
              <a:p>
                <a:endParaRPr lang="en-US" altLang="en-US" sz="429">
                  <a:solidFill>
                    <a:srgbClr val="000000"/>
                  </a:solidFill>
                  <a:latin typeface="Chalkboard" panose="03050602040202020205" pitchFamily="66" charset="77"/>
                </a:endParaRPr>
              </a:p>
            </p:txBody>
          </p:sp>
          <p:sp>
            <p:nvSpPr>
              <p:cNvPr id="101" name="Rectangle 170">
                <a:extLst>
                  <a:ext uri="{FF2B5EF4-FFF2-40B4-BE49-F238E27FC236}">
                    <a16:creationId xmlns:a16="http://schemas.microsoft.com/office/drawing/2014/main" id="{F52BACAD-7DAF-CE4D-8930-A5B98F3877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3176" y="9822105"/>
                <a:ext cx="340062" cy="228941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9pPr>
              </a:lstStyle>
              <a:p>
                <a:endParaRPr lang="en-US" altLang="en-US" sz="429">
                  <a:solidFill>
                    <a:srgbClr val="000000"/>
                  </a:solidFill>
                  <a:latin typeface="Chalkboard" panose="03050602040202020205" pitchFamily="66" charset="77"/>
                </a:endParaRPr>
              </a:p>
            </p:txBody>
          </p:sp>
          <p:sp>
            <p:nvSpPr>
              <p:cNvPr id="102" name="Rectangle 171">
                <a:extLst>
                  <a:ext uri="{FF2B5EF4-FFF2-40B4-BE49-F238E27FC236}">
                    <a16:creationId xmlns:a16="http://schemas.microsoft.com/office/drawing/2014/main" id="{D34571AC-7668-864E-9385-BCD483D91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3176" y="10177015"/>
                <a:ext cx="340062" cy="228941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9pPr>
              </a:lstStyle>
              <a:p>
                <a:endParaRPr lang="en-US" altLang="en-US" sz="429">
                  <a:solidFill>
                    <a:srgbClr val="000000"/>
                  </a:solidFill>
                  <a:latin typeface="Chalkboard" panose="03050602040202020205" pitchFamily="66" charset="77"/>
                </a:endParaRPr>
              </a:p>
            </p:txBody>
          </p:sp>
          <p:sp>
            <p:nvSpPr>
              <p:cNvPr id="103" name="TextBox 172">
                <a:extLst>
                  <a:ext uri="{FF2B5EF4-FFF2-40B4-BE49-F238E27FC236}">
                    <a16:creationId xmlns:a16="http://schemas.microsoft.com/office/drawing/2014/main" id="{725E43C7-4784-1F42-B43A-21D7FB7505C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34332" y="8560768"/>
                <a:ext cx="506353" cy="12554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857" b="1" dirty="0">
                    <a:latin typeface="Chalkboard" panose="03050602040202020205" pitchFamily="66" charset="77"/>
                  </a:rPr>
                  <a:t>?</a:t>
                </a:r>
              </a:p>
            </p:txBody>
          </p:sp>
          <p:cxnSp>
            <p:nvCxnSpPr>
              <p:cNvPr id="104" name="Straight Connector 173">
                <a:extLst>
                  <a:ext uri="{FF2B5EF4-FFF2-40B4-BE49-F238E27FC236}">
                    <a16:creationId xmlns:a16="http://schemas.microsoft.com/office/drawing/2014/main" id="{92585A35-06F5-1A44-84F7-D8A12DF91676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5368952" y="9563781"/>
                <a:ext cx="720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5" name="Straight Connector 174">
                <a:extLst>
                  <a:ext uri="{FF2B5EF4-FFF2-40B4-BE49-F238E27FC236}">
                    <a16:creationId xmlns:a16="http://schemas.microsoft.com/office/drawing/2014/main" id="{382FC0EB-9795-0746-BE49-DC4DA16D82F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5546130" y="9905470"/>
                <a:ext cx="8096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6" name="Straight Connector 175">
                <a:extLst>
                  <a:ext uri="{FF2B5EF4-FFF2-40B4-BE49-F238E27FC236}">
                    <a16:creationId xmlns:a16="http://schemas.microsoft.com/office/drawing/2014/main" id="{6F4F255C-D249-7E47-A638-0595F09C6BB7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5368952" y="9905665"/>
                <a:ext cx="720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7" name="Straight Connector 176">
                <a:extLst>
                  <a:ext uri="{FF2B5EF4-FFF2-40B4-BE49-F238E27FC236}">
                    <a16:creationId xmlns:a16="http://schemas.microsoft.com/office/drawing/2014/main" id="{1A5198CF-5C9B-B943-9165-126623F8DAA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5547446" y="10297345"/>
                <a:ext cx="8096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8" name="Straight Connector 177">
                <a:extLst>
                  <a:ext uri="{FF2B5EF4-FFF2-40B4-BE49-F238E27FC236}">
                    <a16:creationId xmlns:a16="http://schemas.microsoft.com/office/drawing/2014/main" id="{FC94BD51-2408-F24D-ABF2-15866740E30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5368952" y="10295795"/>
                <a:ext cx="720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FDE07BBD-D163-BE46-B6BD-5068E362F97C}"/>
                </a:ext>
              </a:extLst>
            </p:cNvPr>
            <p:cNvGrpSpPr/>
            <p:nvPr/>
          </p:nvGrpSpPr>
          <p:grpSpPr>
            <a:xfrm>
              <a:off x="4638009" y="4693033"/>
              <a:ext cx="799021" cy="751947"/>
              <a:chOff x="4252243" y="4495205"/>
              <a:chExt cx="653426" cy="596455"/>
            </a:xfrm>
          </p:grpSpPr>
          <p:sp>
            <p:nvSpPr>
              <p:cNvPr id="91" name="Oval 199">
                <a:extLst>
                  <a:ext uri="{FF2B5EF4-FFF2-40B4-BE49-F238E27FC236}">
                    <a16:creationId xmlns:a16="http://schemas.microsoft.com/office/drawing/2014/main" id="{974FBCD8-7B75-1448-998E-A57AA2DD7D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52243" y="4495205"/>
                <a:ext cx="653426" cy="59645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9pPr>
              </a:lstStyle>
              <a:p>
                <a:endParaRPr lang="en-US" altLang="en-US" sz="429" dirty="0">
                  <a:solidFill>
                    <a:srgbClr val="000000"/>
                  </a:solidFill>
                  <a:latin typeface="Chalkboard" panose="03050602040202020205" pitchFamily="66" charset="77"/>
                </a:endParaRPr>
              </a:p>
            </p:txBody>
          </p:sp>
          <p:pic>
            <p:nvPicPr>
              <p:cNvPr id="92" name="Picture 198">
                <a:extLst>
                  <a:ext uri="{FF2B5EF4-FFF2-40B4-BE49-F238E27FC236}">
                    <a16:creationId xmlns:a16="http://schemas.microsoft.com/office/drawing/2014/main" id="{58E70611-989F-3F47-8FE9-0C380D903C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887" r="24603" b="67252"/>
              <a:stretch>
                <a:fillRect/>
              </a:stretch>
            </p:blipFill>
            <p:spPr bwMode="auto">
              <a:xfrm>
                <a:off x="4415892" y="4579796"/>
                <a:ext cx="335474" cy="4093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780FCF8-FF07-A747-9778-8A378CDD9F9F}"/>
                </a:ext>
              </a:extLst>
            </p:cNvPr>
            <p:cNvCxnSpPr>
              <a:cxnSpLocks/>
            </p:cNvCxnSpPr>
            <p:nvPr/>
          </p:nvCxnSpPr>
          <p:spPr>
            <a:xfrm>
              <a:off x="3936059" y="1878407"/>
              <a:ext cx="500915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837BADC7-15E8-5947-AA5A-7697653760F3}"/>
                </a:ext>
              </a:extLst>
            </p:cNvPr>
            <p:cNvGrpSpPr/>
            <p:nvPr/>
          </p:nvGrpSpPr>
          <p:grpSpPr>
            <a:xfrm>
              <a:off x="6417680" y="1878407"/>
              <a:ext cx="2400335" cy="4388105"/>
              <a:chOff x="6417680" y="1878407"/>
              <a:chExt cx="2400335" cy="4388105"/>
            </a:xfrm>
          </p:grpSpPr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648C4CF9-8EC8-2F40-9DF0-2909453909FA}"/>
                  </a:ext>
                </a:extLst>
              </p:cNvPr>
              <p:cNvGrpSpPr/>
              <p:nvPr/>
            </p:nvGrpSpPr>
            <p:grpSpPr>
              <a:xfrm>
                <a:off x="6417680" y="1878407"/>
                <a:ext cx="2400335" cy="4388105"/>
                <a:chOff x="6404599" y="2469894"/>
                <a:chExt cx="2400335" cy="4388105"/>
              </a:xfrm>
            </p:grpSpPr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53DEF27B-A460-CC40-851E-08AB004C9DFA}"/>
                    </a:ext>
                  </a:extLst>
                </p:cNvPr>
                <p:cNvSpPr/>
                <p:nvPr/>
              </p:nvSpPr>
              <p:spPr>
                <a:xfrm>
                  <a:off x="6417680" y="2469894"/>
                  <a:ext cx="2350008" cy="4388105"/>
                </a:xfrm>
                <a:prstGeom prst="rect">
                  <a:avLst/>
                </a:prstGeom>
                <a:solidFill>
                  <a:srgbClr val="F99721">
                    <a:alpha val="45098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TextBox 13">
                  <a:extLst>
                    <a:ext uri="{FF2B5EF4-FFF2-40B4-BE49-F238E27FC236}">
                      <a16:creationId xmlns:a16="http://schemas.microsoft.com/office/drawing/2014/main" id="{4283650D-E2E1-544B-8672-33AA5B31A5A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404599" y="2553874"/>
                  <a:ext cx="2363089" cy="3385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9pPr>
                </a:lstStyle>
                <a:p>
                  <a:pPr algn="ctr"/>
                  <a:r>
                    <a:rPr lang="en-US" altLang="en-US" sz="1600" b="1" dirty="0">
                      <a:latin typeface="Chalkboard" panose="03050602040202020205" pitchFamily="66" charset="77"/>
                    </a:rPr>
                    <a:t>6-10 years</a:t>
                  </a:r>
                </a:p>
              </p:txBody>
            </p:sp>
            <p:sp>
              <p:nvSpPr>
                <p:cNvPr id="80" name="TextBox 38">
                  <a:extLst>
                    <a:ext uri="{FF2B5EF4-FFF2-40B4-BE49-F238E27FC236}">
                      <a16:creationId xmlns:a16="http://schemas.microsoft.com/office/drawing/2014/main" id="{695825F4-F796-7442-B38B-FCACE9B6089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417680" y="3697673"/>
                  <a:ext cx="2350008" cy="38913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9pPr>
                </a:lstStyle>
                <a:p>
                  <a:pPr algn="ctr"/>
                  <a:r>
                    <a:rPr lang="en-US" altLang="en-US" sz="1400" dirty="0">
                      <a:latin typeface="Chalkboard" panose="03050602040202020205" pitchFamily="66" charset="77"/>
                    </a:rPr>
                    <a:t>Waist circumference</a:t>
                  </a:r>
                </a:p>
              </p:txBody>
            </p:sp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F6C858DA-A834-CB4D-A70E-100D648E4131}"/>
                    </a:ext>
                  </a:extLst>
                </p:cNvPr>
                <p:cNvGrpSpPr/>
                <p:nvPr/>
              </p:nvGrpSpPr>
              <p:grpSpPr>
                <a:xfrm>
                  <a:off x="7210890" y="2971936"/>
                  <a:ext cx="759575" cy="755645"/>
                  <a:chOff x="5459700" y="1076488"/>
                  <a:chExt cx="759575" cy="755645"/>
                </a:xfrm>
              </p:grpSpPr>
              <p:sp>
                <p:nvSpPr>
                  <p:cNvPr id="89" name="Oval 160">
                    <a:extLst>
                      <a:ext uri="{FF2B5EF4-FFF2-40B4-BE49-F238E27FC236}">
                        <a16:creationId xmlns:a16="http://schemas.microsoft.com/office/drawing/2014/main" id="{60302C9B-2FBC-0B40-AD2E-06F1A62BDF2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459700" y="1076488"/>
                    <a:ext cx="759575" cy="755645"/>
                  </a:xfrm>
                  <a:prstGeom prst="ellipse">
                    <a:avLst/>
                  </a:prstGeom>
                  <a:solidFill>
                    <a:schemeClr val="bg1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9pPr>
                  </a:lstStyle>
                  <a:p>
                    <a:endParaRPr lang="en-US" altLang="en-US" sz="429">
                      <a:solidFill>
                        <a:srgbClr val="000000"/>
                      </a:solidFill>
                      <a:latin typeface="Chalkboard" panose="03050602040202020205" pitchFamily="66" charset="77"/>
                    </a:endParaRPr>
                  </a:p>
                </p:txBody>
              </p:sp>
              <p:pic>
                <p:nvPicPr>
                  <p:cNvPr id="90" name="Picture 158">
                    <a:extLst>
                      <a:ext uri="{FF2B5EF4-FFF2-40B4-BE49-F238E27FC236}">
                        <a16:creationId xmlns:a16="http://schemas.microsoft.com/office/drawing/2014/main" id="{C08C0919-43CA-F44B-AF79-CEC81D12B6FD}"/>
                      </a:ext>
                    </a:extLst>
                  </p:cNvPr>
                  <p:cNvPicPr>
                    <a:picLocks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8195" t="18427" b="20621"/>
                  <a:stretch>
                    <a:fillRect/>
                  </a:stretch>
                </p:blipFill>
                <p:spPr bwMode="auto">
                  <a:xfrm>
                    <a:off x="5645426" y="1316795"/>
                    <a:ext cx="389542" cy="33681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</p:grpSp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F00B971E-60AB-5D44-BBFB-B85F2AEC518F}"/>
                    </a:ext>
                  </a:extLst>
                </p:cNvPr>
                <p:cNvGrpSpPr/>
                <p:nvPr/>
              </p:nvGrpSpPr>
              <p:grpSpPr>
                <a:xfrm>
                  <a:off x="7210890" y="4166130"/>
                  <a:ext cx="759575" cy="755645"/>
                  <a:chOff x="7132342" y="4155557"/>
                  <a:chExt cx="759575" cy="755645"/>
                </a:xfrm>
              </p:grpSpPr>
              <p:sp>
                <p:nvSpPr>
                  <p:cNvPr id="87" name="Oval 160">
                    <a:extLst>
                      <a:ext uri="{FF2B5EF4-FFF2-40B4-BE49-F238E27FC236}">
                        <a16:creationId xmlns:a16="http://schemas.microsoft.com/office/drawing/2014/main" id="{5AD3C14D-F7A2-1647-BAD2-935E73647B3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132342" y="4155557"/>
                    <a:ext cx="759575" cy="755645"/>
                  </a:xfrm>
                  <a:prstGeom prst="ellipse">
                    <a:avLst/>
                  </a:prstGeom>
                  <a:solidFill>
                    <a:schemeClr val="bg1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9pPr>
                  </a:lstStyle>
                  <a:p>
                    <a:endParaRPr lang="en-US" altLang="en-US" sz="429">
                      <a:solidFill>
                        <a:srgbClr val="000000"/>
                      </a:solidFill>
                      <a:latin typeface="Chalkboard" panose="03050602040202020205" pitchFamily="66" charset="77"/>
                    </a:endParaRPr>
                  </a:p>
                </p:txBody>
              </p:sp>
              <p:pic>
                <p:nvPicPr>
                  <p:cNvPr id="88" name="Picture 87">
                    <a:extLst>
                      <a:ext uri="{FF2B5EF4-FFF2-40B4-BE49-F238E27FC236}">
                        <a16:creationId xmlns:a16="http://schemas.microsoft.com/office/drawing/2014/main" id="{D2BFF748-017F-F542-81E0-F0D93878488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biLevel thresh="75000"/>
                  </a:blip>
                  <a:stretch>
                    <a:fillRect/>
                  </a:stretch>
                </p:blipFill>
                <p:spPr bwMode="auto">
                  <a:xfrm>
                    <a:off x="7330087" y="4387433"/>
                    <a:ext cx="364083" cy="400110"/>
                  </a:xfrm>
                  <a:prstGeom prst="rect">
                    <a:avLst/>
                  </a:prstGeom>
                  <a:scene3d>
                    <a:camera prst="orthographicFront">
                      <a:rot lat="0" lon="11999976" rev="0"/>
                    </a:camera>
                    <a:lightRig rig="threePt" dir="t"/>
                  </a:scene3d>
                </p:spPr>
              </p:pic>
            </p:grpSp>
            <p:sp>
              <p:nvSpPr>
                <p:cNvPr id="83" name="TextBox 38">
                  <a:extLst>
                    <a:ext uri="{FF2B5EF4-FFF2-40B4-BE49-F238E27FC236}">
                      <a16:creationId xmlns:a16="http://schemas.microsoft.com/office/drawing/2014/main" id="{1D0B09B6-1B69-FF44-B9A6-69B0F5FD37B2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454926" y="4950888"/>
                  <a:ext cx="2350008" cy="3385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  <a:cs typeface="ＭＳ Ｐゴシック" panose="020B0600070205080204" pitchFamily="34" charset="-128"/>
                    </a:defRPr>
                  </a:lvl9pPr>
                </a:lstStyle>
                <a:p>
                  <a:pPr algn="ctr"/>
                  <a:r>
                    <a:rPr lang="en-US" altLang="en-US" sz="1600" dirty="0">
                      <a:latin typeface="Chalkboard" panose="03050602040202020205" pitchFamily="66" charset="77"/>
                    </a:rPr>
                    <a:t>Blood pressure</a:t>
                  </a:r>
                </a:p>
              </p:txBody>
            </p:sp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4F61A6DF-3431-464D-AB1C-71AD1A21B504}"/>
                    </a:ext>
                  </a:extLst>
                </p:cNvPr>
                <p:cNvGrpSpPr/>
                <p:nvPr/>
              </p:nvGrpSpPr>
              <p:grpSpPr>
                <a:xfrm>
                  <a:off x="7220980" y="5474802"/>
                  <a:ext cx="799021" cy="751947"/>
                  <a:chOff x="4252243" y="4495205"/>
                  <a:chExt cx="653426" cy="596455"/>
                </a:xfrm>
              </p:grpSpPr>
              <p:sp>
                <p:nvSpPr>
                  <p:cNvPr id="85" name="Oval 199">
                    <a:extLst>
                      <a:ext uri="{FF2B5EF4-FFF2-40B4-BE49-F238E27FC236}">
                        <a16:creationId xmlns:a16="http://schemas.microsoft.com/office/drawing/2014/main" id="{0A44DF3A-B8E0-AC44-A0EA-07D25DD5562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252243" y="4495205"/>
                    <a:ext cx="653426" cy="596455"/>
                  </a:xfrm>
                  <a:prstGeom prst="ellipse">
                    <a:avLst/>
                  </a:prstGeom>
                  <a:solidFill>
                    <a:schemeClr val="bg1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ＭＳ Ｐゴシック" panose="020B0600070205080204" pitchFamily="34" charset="-128"/>
                      </a:defRPr>
                    </a:lvl9pPr>
                  </a:lstStyle>
                  <a:p>
                    <a:endParaRPr lang="en-US" altLang="en-US" sz="429" dirty="0">
                      <a:solidFill>
                        <a:srgbClr val="000000"/>
                      </a:solidFill>
                      <a:latin typeface="Chalkboard" panose="03050602040202020205" pitchFamily="66" charset="77"/>
                    </a:endParaRPr>
                  </a:p>
                </p:txBody>
              </p:sp>
              <p:pic>
                <p:nvPicPr>
                  <p:cNvPr id="86" name="Picture 198">
                    <a:extLst>
                      <a:ext uri="{FF2B5EF4-FFF2-40B4-BE49-F238E27FC236}">
                        <a16:creationId xmlns:a16="http://schemas.microsoft.com/office/drawing/2014/main" id="{9872C186-C01D-5542-AEBE-938CEE43E5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50887" r="24603" b="67252"/>
                  <a:stretch>
                    <a:fillRect/>
                  </a:stretch>
                </p:blipFill>
                <p:spPr bwMode="auto">
                  <a:xfrm>
                    <a:off x="4415892" y="4579796"/>
                    <a:ext cx="335474" cy="40932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</p:grpSp>
          </p:grpSp>
          <p:sp>
            <p:nvSpPr>
              <p:cNvPr id="77" name="TextBox 39">
                <a:extLst>
                  <a:ext uri="{FF2B5EF4-FFF2-40B4-BE49-F238E27FC236}">
                    <a16:creationId xmlns:a16="http://schemas.microsoft.com/office/drawing/2014/main" id="{A7C8CA65-21EB-1543-8E1D-341E527D373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430761" y="5680314"/>
                <a:ext cx="2290635" cy="5836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200" dirty="0">
                    <a:latin typeface="Chalkboard" panose="03050602040202020205" pitchFamily="66" charset="77"/>
                  </a:rPr>
                  <a:t>Blood lipids, insulin, inflammatory markers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5363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134DC-17F4-F14E-8A0F-04D05B81C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/>
          <a:lstStyle/>
          <a:p>
            <a:r>
              <a:rPr lang="en-US" sz="4000" dirty="0"/>
              <a:t>HELIX Exposome Challenge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B3BE1-7B7F-2548-83FB-B055526E0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89" y="759013"/>
            <a:ext cx="8821555" cy="530774"/>
          </a:xfrm>
        </p:spPr>
        <p:txBody>
          <a:bodyPr/>
          <a:lstStyle/>
          <a:p>
            <a:r>
              <a:rPr lang="en-US" sz="2200" dirty="0"/>
              <a:t>https://</a:t>
            </a:r>
            <a:r>
              <a:rPr lang="en-US" sz="2200" dirty="0" err="1"/>
              <a:t>www.isglobal.org</a:t>
            </a:r>
            <a:r>
              <a:rPr lang="en-US" sz="2200" dirty="0"/>
              <a:t>/-/exposome-data-analysis-challenge</a:t>
            </a:r>
          </a:p>
          <a:p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DBC4B1-7708-7547-831D-204687124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684" y="1230649"/>
            <a:ext cx="7098632" cy="3383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14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57704-049A-7F48-B8F3-3B805B12F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961" y="149641"/>
            <a:ext cx="8380596" cy="783448"/>
          </a:xfrm>
        </p:spPr>
        <p:txBody>
          <a:bodyPr/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Multi-view data for prospective cohort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D2F172DF-2BC0-024C-869D-037C82943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28F3F9-E8F3-3449-B928-83CD7E55AF35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8100AA-A78D-C74B-A8F8-597F6D381ABE}"/>
              </a:ext>
            </a:extLst>
          </p:cNvPr>
          <p:cNvSpPr/>
          <p:nvPr/>
        </p:nvSpPr>
        <p:spPr>
          <a:xfrm>
            <a:off x="477623" y="888712"/>
            <a:ext cx="5299592" cy="415498"/>
          </a:xfrm>
          <a:prstGeom prst="rect">
            <a:avLst/>
          </a:prstGeom>
          <a:solidFill>
            <a:srgbClr val="B9CDE6"/>
          </a:solidFill>
        </p:spPr>
        <p:txBody>
          <a:bodyPr wrap="none">
            <a:spAutoFit/>
          </a:bodyPr>
          <a:lstStyle/>
          <a:p>
            <a:pPr lvl="1"/>
            <a:r>
              <a:rPr lang="en-US" sz="2100" b="1" dirty="0"/>
              <a:t>Human Early Life Exposome (HELIX) Study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05F94B-2292-B94F-B286-20138367CD1E}"/>
              </a:ext>
            </a:extLst>
          </p:cNvPr>
          <p:cNvSpPr txBox="1"/>
          <p:nvPr/>
        </p:nvSpPr>
        <p:spPr>
          <a:xfrm>
            <a:off x="576488" y="1497314"/>
            <a:ext cx="18831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Air pollution</a:t>
            </a:r>
          </a:p>
          <a:p>
            <a:r>
              <a:rPr lang="en-US" dirty="0"/>
              <a:t>Noise</a:t>
            </a:r>
          </a:p>
          <a:p>
            <a:r>
              <a:rPr lang="en-US" dirty="0"/>
              <a:t>Indoor air quality</a:t>
            </a:r>
          </a:p>
          <a:p>
            <a:r>
              <a:rPr lang="en-US" dirty="0"/>
              <a:t>Organochlorines</a:t>
            </a:r>
          </a:p>
          <a:p>
            <a:r>
              <a:rPr lang="en-US" dirty="0"/>
              <a:t>PFAS</a:t>
            </a:r>
          </a:p>
          <a:p>
            <a:r>
              <a:rPr lang="en-US" dirty="0"/>
              <a:t>Metals</a:t>
            </a:r>
          </a:p>
          <a:p>
            <a:r>
              <a:rPr lang="en-US" dirty="0"/>
              <a:t>Smoking</a:t>
            </a:r>
          </a:p>
          <a:p>
            <a:r>
              <a:rPr lang="en-US" dirty="0"/>
              <a:t>Diet</a:t>
            </a:r>
          </a:p>
          <a:p>
            <a:r>
              <a:rPr lang="en-US" dirty="0"/>
              <a:t>Physical activity</a:t>
            </a:r>
          </a:p>
          <a:p>
            <a:r>
              <a:rPr lang="en-US" dirty="0"/>
              <a:t>Genetics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1E6A281-E9A2-BB47-92C8-C417D44C3B37}"/>
              </a:ext>
            </a:extLst>
          </p:cNvPr>
          <p:cNvSpPr txBox="1"/>
          <p:nvPr/>
        </p:nvSpPr>
        <p:spPr>
          <a:xfrm>
            <a:off x="4479482" y="1797811"/>
            <a:ext cx="18831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Proteomics</a:t>
            </a:r>
          </a:p>
          <a:p>
            <a:endParaRPr lang="en-US" dirty="0"/>
          </a:p>
          <a:p>
            <a:r>
              <a:rPr lang="en-US" dirty="0"/>
              <a:t>Methylation</a:t>
            </a:r>
          </a:p>
          <a:p>
            <a:endParaRPr lang="en-US" dirty="0"/>
          </a:p>
          <a:p>
            <a:r>
              <a:rPr lang="en-US" dirty="0"/>
              <a:t>Metabolomics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DCA3F30-FA89-B540-BB65-E3F16AA8FFBB}"/>
              </a:ext>
            </a:extLst>
          </p:cNvPr>
          <p:cNvSpPr txBox="1"/>
          <p:nvPr/>
        </p:nvSpPr>
        <p:spPr>
          <a:xfrm>
            <a:off x="4479483" y="3469940"/>
            <a:ext cx="1738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Phenotype: e.g. Body mass index</a:t>
            </a:r>
          </a:p>
        </p:txBody>
      </p:sp>
    </p:spTree>
    <p:extLst>
      <p:ext uri="{BB962C8B-B14F-4D97-AF65-F5344CB8AC3E}">
        <p14:creationId xmlns:p14="http://schemas.microsoft.com/office/powerpoint/2010/main" val="1829835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57704-049A-7F48-B8F3-3B805B12F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961" y="149641"/>
            <a:ext cx="8380596" cy="783448"/>
          </a:xfrm>
        </p:spPr>
        <p:txBody>
          <a:bodyPr/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Multi-view data for prospective cohort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D2F172DF-2BC0-024C-869D-037C82943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28F3F9-E8F3-3449-B928-83CD7E55AF35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8100AA-A78D-C74B-A8F8-597F6D381ABE}"/>
              </a:ext>
            </a:extLst>
          </p:cNvPr>
          <p:cNvSpPr/>
          <p:nvPr/>
        </p:nvSpPr>
        <p:spPr>
          <a:xfrm>
            <a:off x="477623" y="888712"/>
            <a:ext cx="5299592" cy="415498"/>
          </a:xfrm>
          <a:prstGeom prst="rect">
            <a:avLst/>
          </a:prstGeom>
          <a:solidFill>
            <a:srgbClr val="B9CDE6"/>
          </a:solidFill>
        </p:spPr>
        <p:txBody>
          <a:bodyPr wrap="none">
            <a:spAutoFit/>
          </a:bodyPr>
          <a:lstStyle/>
          <a:p>
            <a:pPr lvl="1"/>
            <a:r>
              <a:rPr lang="en-US" sz="2100" b="1" dirty="0"/>
              <a:t>Human Early Life Exposome (HELIX) Study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05F94B-2292-B94F-B286-20138367CD1E}"/>
              </a:ext>
            </a:extLst>
          </p:cNvPr>
          <p:cNvSpPr txBox="1"/>
          <p:nvPr/>
        </p:nvSpPr>
        <p:spPr>
          <a:xfrm>
            <a:off x="576488" y="1497314"/>
            <a:ext cx="18831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Air pollution</a:t>
            </a:r>
          </a:p>
          <a:p>
            <a:r>
              <a:rPr lang="en-US" dirty="0"/>
              <a:t>Noise</a:t>
            </a:r>
          </a:p>
          <a:p>
            <a:r>
              <a:rPr lang="en-US" dirty="0"/>
              <a:t>Indoor air quality</a:t>
            </a:r>
          </a:p>
          <a:p>
            <a:r>
              <a:rPr lang="en-US" dirty="0"/>
              <a:t>Organochlorines</a:t>
            </a:r>
          </a:p>
          <a:p>
            <a:r>
              <a:rPr lang="en-US" dirty="0"/>
              <a:t>PFAS</a:t>
            </a:r>
          </a:p>
          <a:p>
            <a:r>
              <a:rPr lang="en-US" dirty="0"/>
              <a:t>Metals</a:t>
            </a:r>
          </a:p>
          <a:p>
            <a:r>
              <a:rPr lang="en-US" dirty="0"/>
              <a:t>Smoking</a:t>
            </a:r>
          </a:p>
          <a:p>
            <a:r>
              <a:rPr lang="en-US" dirty="0"/>
              <a:t>Diet</a:t>
            </a:r>
          </a:p>
          <a:p>
            <a:r>
              <a:rPr lang="en-US" dirty="0"/>
              <a:t>Physical activity</a:t>
            </a:r>
          </a:p>
          <a:p>
            <a:r>
              <a:rPr lang="en-US" dirty="0"/>
              <a:t>Genetics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1E6A281-E9A2-BB47-92C8-C417D44C3B37}"/>
              </a:ext>
            </a:extLst>
          </p:cNvPr>
          <p:cNvSpPr txBox="1"/>
          <p:nvPr/>
        </p:nvSpPr>
        <p:spPr>
          <a:xfrm>
            <a:off x="4479482" y="1797811"/>
            <a:ext cx="18831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Proteomics</a:t>
            </a:r>
          </a:p>
          <a:p>
            <a:endParaRPr lang="en-US" dirty="0"/>
          </a:p>
          <a:p>
            <a:r>
              <a:rPr lang="en-US" dirty="0"/>
              <a:t>Methylation</a:t>
            </a:r>
          </a:p>
          <a:p>
            <a:endParaRPr lang="en-US" dirty="0"/>
          </a:p>
          <a:p>
            <a:r>
              <a:rPr lang="en-US" dirty="0"/>
              <a:t>Metabolomics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0269EF0D-9323-DA41-833A-1867528C6F18}"/>
              </a:ext>
            </a:extLst>
          </p:cNvPr>
          <p:cNvSpPr/>
          <p:nvPr/>
        </p:nvSpPr>
        <p:spPr>
          <a:xfrm>
            <a:off x="2420958" y="1585834"/>
            <a:ext cx="198302" cy="530915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021D95-4FE6-9344-9642-CA445838B23D}"/>
              </a:ext>
            </a:extLst>
          </p:cNvPr>
          <p:cNvSpPr txBox="1"/>
          <p:nvPr/>
        </p:nvSpPr>
        <p:spPr>
          <a:xfrm>
            <a:off x="2751085" y="1446924"/>
            <a:ext cx="155306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Geographic Information System (GIS)</a:t>
            </a: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93894D8E-C126-A84E-BC7C-4CB21B60206D}"/>
              </a:ext>
            </a:extLst>
          </p:cNvPr>
          <p:cNvSpPr/>
          <p:nvPr/>
        </p:nvSpPr>
        <p:spPr>
          <a:xfrm>
            <a:off x="2412695" y="2385462"/>
            <a:ext cx="198303" cy="590627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3B2209-2470-974A-BA21-2C168F623F91}"/>
              </a:ext>
            </a:extLst>
          </p:cNvPr>
          <p:cNvSpPr txBox="1"/>
          <p:nvPr/>
        </p:nvSpPr>
        <p:spPr>
          <a:xfrm>
            <a:off x="2751085" y="2530733"/>
            <a:ext cx="15530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Bio-samples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5D240660-DD65-8A41-B832-5EFE8FEC52F9}"/>
              </a:ext>
            </a:extLst>
          </p:cNvPr>
          <p:cNvSpPr/>
          <p:nvPr/>
        </p:nvSpPr>
        <p:spPr>
          <a:xfrm>
            <a:off x="2412695" y="3280708"/>
            <a:ext cx="206565" cy="669275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3FEFDAE-3FE1-CC4A-B7EB-B49E3B7E61CF}"/>
              </a:ext>
            </a:extLst>
          </p:cNvPr>
          <p:cNvSpPr txBox="1"/>
          <p:nvPr/>
        </p:nvSpPr>
        <p:spPr>
          <a:xfrm>
            <a:off x="2751085" y="3466261"/>
            <a:ext cx="15530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Questionnaires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9D24C4B-00B9-8644-9EAA-728ACC87E410}"/>
              </a:ext>
            </a:extLst>
          </p:cNvPr>
          <p:cNvCxnSpPr/>
          <p:nvPr/>
        </p:nvCxnSpPr>
        <p:spPr>
          <a:xfrm>
            <a:off x="6279615" y="1980470"/>
            <a:ext cx="53707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F68776E6-0127-0B42-93FB-3D4A9962CFAB}"/>
              </a:ext>
            </a:extLst>
          </p:cNvPr>
          <p:cNvSpPr txBox="1"/>
          <p:nvPr/>
        </p:nvSpPr>
        <p:spPr>
          <a:xfrm>
            <a:off x="6973677" y="1760581"/>
            <a:ext cx="1773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Plasma (Luminex kits)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B7441DA-2F2B-D04F-AD83-5D21C56270F0}"/>
              </a:ext>
            </a:extLst>
          </p:cNvPr>
          <p:cNvCxnSpPr/>
          <p:nvPr/>
        </p:nvCxnSpPr>
        <p:spPr>
          <a:xfrm>
            <a:off x="6279615" y="2511384"/>
            <a:ext cx="53707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FE5FB1C-0B35-8E4F-BE19-F3F1DD342F72}"/>
              </a:ext>
            </a:extLst>
          </p:cNvPr>
          <p:cNvSpPr txBox="1"/>
          <p:nvPr/>
        </p:nvSpPr>
        <p:spPr>
          <a:xfrm>
            <a:off x="6973677" y="2361343"/>
            <a:ext cx="1773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Buffy coat (Illumina)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29FD908-5094-C34D-858D-36886FC37365}"/>
              </a:ext>
            </a:extLst>
          </p:cNvPr>
          <p:cNvCxnSpPr/>
          <p:nvPr/>
        </p:nvCxnSpPr>
        <p:spPr>
          <a:xfrm>
            <a:off x="6279615" y="3100009"/>
            <a:ext cx="53707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9A8A0CB-2B6F-9541-A905-372E68E73D94}"/>
              </a:ext>
            </a:extLst>
          </p:cNvPr>
          <p:cNvSpPr txBox="1"/>
          <p:nvPr/>
        </p:nvSpPr>
        <p:spPr>
          <a:xfrm>
            <a:off x="6973676" y="2842952"/>
            <a:ext cx="1773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Urine and Serum (Spectroscopy)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493149F-C3A5-E54B-9EF1-4D22CB17EC59}"/>
              </a:ext>
            </a:extLst>
          </p:cNvPr>
          <p:cNvCxnSpPr/>
          <p:nvPr/>
        </p:nvCxnSpPr>
        <p:spPr>
          <a:xfrm>
            <a:off x="6279615" y="3676490"/>
            <a:ext cx="53707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0B9FC20-F9F2-9F46-A2C6-F772782E1ECD}"/>
              </a:ext>
            </a:extLst>
          </p:cNvPr>
          <p:cNvSpPr txBox="1"/>
          <p:nvPr/>
        </p:nvSpPr>
        <p:spPr>
          <a:xfrm>
            <a:off x="6973676" y="3419434"/>
            <a:ext cx="1773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Stadiometer and digital weight scale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E936B10-DC16-614C-9EAC-66DFE25C90F2}"/>
              </a:ext>
            </a:extLst>
          </p:cNvPr>
          <p:cNvCxnSpPr/>
          <p:nvPr/>
        </p:nvCxnSpPr>
        <p:spPr>
          <a:xfrm>
            <a:off x="2057023" y="4184114"/>
            <a:ext cx="53707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95247CA-422E-1748-A596-692B7EFD8979}"/>
              </a:ext>
            </a:extLst>
          </p:cNvPr>
          <p:cNvSpPr txBox="1"/>
          <p:nvPr/>
        </p:nvSpPr>
        <p:spPr>
          <a:xfrm>
            <a:off x="2751085" y="4034073"/>
            <a:ext cx="1773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Buffy coat (Illumina)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B079F3-F9B4-6844-B19C-4FD325C8E3BA}"/>
              </a:ext>
            </a:extLst>
          </p:cNvPr>
          <p:cNvSpPr txBox="1"/>
          <p:nvPr/>
        </p:nvSpPr>
        <p:spPr>
          <a:xfrm>
            <a:off x="4479483" y="3469940"/>
            <a:ext cx="1738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Phenotype: e.g. Body mass index</a:t>
            </a:r>
          </a:p>
        </p:txBody>
      </p:sp>
    </p:spTree>
    <p:extLst>
      <p:ext uri="{BB962C8B-B14F-4D97-AF65-F5344CB8AC3E}">
        <p14:creationId xmlns:p14="http://schemas.microsoft.com/office/powerpoint/2010/main" val="2924492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073022EB-4C45-7749-87C9-CC9FC47D90C7}"/>
              </a:ext>
            </a:extLst>
          </p:cNvPr>
          <p:cNvSpPr/>
          <p:nvPr/>
        </p:nvSpPr>
        <p:spPr>
          <a:xfrm>
            <a:off x="4227149" y="3401798"/>
            <a:ext cx="2135529" cy="75150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53939016-19C0-C542-9348-F4DDAAB68BCC}"/>
              </a:ext>
            </a:extLst>
          </p:cNvPr>
          <p:cNvSpPr/>
          <p:nvPr/>
        </p:nvSpPr>
        <p:spPr>
          <a:xfrm>
            <a:off x="4227149" y="1781529"/>
            <a:ext cx="2135529" cy="15018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2882FB8C-6067-DE42-83EA-B8FA0B058A18}"/>
              </a:ext>
            </a:extLst>
          </p:cNvPr>
          <p:cNvSpPr/>
          <p:nvPr/>
        </p:nvSpPr>
        <p:spPr>
          <a:xfrm>
            <a:off x="405961" y="1409670"/>
            <a:ext cx="2105885" cy="295038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D57704-049A-7F48-B8F3-3B805B12F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961" y="149641"/>
            <a:ext cx="8380596" cy="783448"/>
          </a:xfrm>
        </p:spPr>
        <p:txBody>
          <a:bodyPr/>
          <a:lstStyle/>
          <a:p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Multi-view data for prospective cohort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D2F172DF-2BC0-024C-869D-037C82943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28F3F9-E8F3-3449-B928-83CD7E55AF35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8100AA-A78D-C74B-A8F8-597F6D381ABE}"/>
              </a:ext>
            </a:extLst>
          </p:cNvPr>
          <p:cNvSpPr/>
          <p:nvPr/>
        </p:nvSpPr>
        <p:spPr>
          <a:xfrm>
            <a:off x="477623" y="888712"/>
            <a:ext cx="5299592" cy="415498"/>
          </a:xfrm>
          <a:prstGeom prst="rect">
            <a:avLst/>
          </a:prstGeom>
          <a:solidFill>
            <a:srgbClr val="B9CDE6"/>
          </a:solidFill>
        </p:spPr>
        <p:txBody>
          <a:bodyPr wrap="none">
            <a:spAutoFit/>
          </a:bodyPr>
          <a:lstStyle/>
          <a:p>
            <a:pPr lvl="1"/>
            <a:r>
              <a:rPr lang="en-US" sz="2100" b="1" dirty="0"/>
              <a:t>Human Early Life Exposome (HELIX) Study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05F94B-2292-B94F-B286-20138367CD1E}"/>
              </a:ext>
            </a:extLst>
          </p:cNvPr>
          <p:cNvSpPr txBox="1"/>
          <p:nvPr/>
        </p:nvSpPr>
        <p:spPr>
          <a:xfrm>
            <a:off x="576488" y="1497314"/>
            <a:ext cx="18831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Air pollution</a:t>
            </a:r>
          </a:p>
          <a:p>
            <a:r>
              <a:rPr lang="en-US" dirty="0"/>
              <a:t>Noise</a:t>
            </a:r>
          </a:p>
          <a:p>
            <a:r>
              <a:rPr lang="en-US" dirty="0"/>
              <a:t>Indoor air quality</a:t>
            </a:r>
          </a:p>
          <a:p>
            <a:r>
              <a:rPr lang="en-US" dirty="0"/>
              <a:t>Organochlorines</a:t>
            </a:r>
          </a:p>
          <a:p>
            <a:r>
              <a:rPr lang="en-US" dirty="0"/>
              <a:t>PFAS</a:t>
            </a:r>
          </a:p>
          <a:p>
            <a:r>
              <a:rPr lang="en-US" dirty="0"/>
              <a:t>Metals</a:t>
            </a:r>
          </a:p>
          <a:p>
            <a:r>
              <a:rPr lang="en-US" dirty="0"/>
              <a:t>Smoking</a:t>
            </a:r>
          </a:p>
          <a:p>
            <a:r>
              <a:rPr lang="en-US" dirty="0"/>
              <a:t>Diet</a:t>
            </a:r>
          </a:p>
          <a:p>
            <a:r>
              <a:rPr lang="en-US" dirty="0"/>
              <a:t>Physical activity</a:t>
            </a:r>
          </a:p>
          <a:p>
            <a:r>
              <a:rPr lang="en-US" dirty="0"/>
              <a:t>Genetics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1E6A281-E9A2-BB47-92C8-C417D44C3B37}"/>
              </a:ext>
            </a:extLst>
          </p:cNvPr>
          <p:cNvSpPr txBox="1"/>
          <p:nvPr/>
        </p:nvSpPr>
        <p:spPr>
          <a:xfrm>
            <a:off x="4479482" y="1797811"/>
            <a:ext cx="18831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Proteomics</a:t>
            </a:r>
          </a:p>
          <a:p>
            <a:endParaRPr lang="en-US" dirty="0"/>
          </a:p>
          <a:p>
            <a:r>
              <a:rPr lang="en-US" dirty="0"/>
              <a:t>Methylation</a:t>
            </a:r>
          </a:p>
          <a:p>
            <a:endParaRPr lang="en-US" dirty="0"/>
          </a:p>
          <a:p>
            <a:r>
              <a:rPr lang="en-US" dirty="0"/>
              <a:t>Metabolomics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FC3317E0-0A96-8C40-BD3B-568E3FD765D2}"/>
                  </a:ext>
                </a:extLst>
              </p:cNvPr>
              <p:cNvSpPr/>
              <p:nvPr/>
            </p:nvSpPr>
            <p:spPr>
              <a:xfrm>
                <a:off x="6603719" y="2359312"/>
                <a:ext cx="165827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b="1" dirty="0"/>
                  <a:t>Omics data (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𝑴</m:t>
                    </m:r>
                  </m:oMath>
                </a14:m>
                <a:r>
                  <a:rPr lang="en-US" b="1" dirty="0"/>
                  <a:t>)</a:t>
                </a: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FC3317E0-0A96-8C40-BD3B-568E3FD765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3719" y="2359312"/>
                <a:ext cx="1658275" cy="369332"/>
              </a:xfrm>
              <a:prstGeom prst="rect">
                <a:avLst/>
              </a:prstGeom>
              <a:blipFill>
                <a:blip r:embed="rId3"/>
                <a:stretch>
                  <a:fillRect l="-2273" t="-6452" r="-2273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A6C6F04-5353-CE40-9D31-653EBF3BB0F9}"/>
                  </a:ext>
                </a:extLst>
              </p:cNvPr>
              <p:cNvSpPr/>
              <p:nvPr/>
            </p:nvSpPr>
            <p:spPr>
              <a:xfrm>
                <a:off x="6468546" y="3477829"/>
                <a:ext cx="206082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b="1" dirty="0"/>
                  <a:t>Health outcome (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𝒀</m:t>
                    </m:r>
                  </m:oMath>
                </a14:m>
                <a:r>
                  <a:rPr lang="en-US" b="1" dirty="0"/>
                  <a:t>)</a:t>
                </a:r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A6C6F04-5353-CE40-9D31-653EBF3BB0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8546" y="3477829"/>
                <a:ext cx="2060822" cy="369332"/>
              </a:xfrm>
              <a:prstGeom prst="rect">
                <a:avLst/>
              </a:prstGeom>
              <a:blipFill>
                <a:blip r:embed="rId4"/>
                <a:stretch>
                  <a:fillRect l="-2454" t="-10345" r="-1840" b="-275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E4B0646-5280-A449-9EC6-EAF123801563}"/>
                  </a:ext>
                </a:extLst>
              </p:cNvPr>
              <p:cNvSpPr/>
              <p:nvPr/>
            </p:nvSpPr>
            <p:spPr>
              <a:xfrm>
                <a:off x="2480825" y="2225501"/>
                <a:ext cx="1676101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b="1" dirty="0"/>
                  <a:t>Risk Factors</a:t>
                </a:r>
              </a:p>
              <a:p>
                <a:pPr algn="ctr"/>
                <a:r>
                  <a:rPr lang="en-US" b="1" dirty="0"/>
                  <a:t>Exposure (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𝑬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𝑮</m:t>
                    </m:r>
                  </m:oMath>
                </a14:m>
                <a:r>
                  <a:rPr lang="en-US" b="1" dirty="0"/>
                  <a:t>)</a:t>
                </a:r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E4B0646-5280-A449-9EC6-EAF1238015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0825" y="2225501"/>
                <a:ext cx="1676101" cy="646331"/>
              </a:xfrm>
              <a:prstGeom prst="rect">
                <a:avLst/>
              </a:prstGeom>
              <a:blipFill>
                <a:blip r:embed="rId5"/>
                <a:stretch>
                  <a:fillRect l="-2256" t="-3846" r="-225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BC9BC672-DD17-2C4C-83A8-F1810E559E63}"/>
              </a:ext>
            </a:extLst>
          </p:cNvPr>
          <p:cNvSpPr txBox="1"/>
          <p:nvPr/>
        </p:nvSpPr>
        <p:spPr>
          <a:xfrm>
            <a:off x="4479483" y="3469940"/>
            <a:ext cx="1738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Phenotype: e.g. Body mass index</a:t>
            </a:r>
          </a:p>
        </p:txBody>
      </p:sp>
    </p:spTree>
    <p:extLst>
      <p:ext uri="{BB962C8B-B14F-4D97-AF65-F5344CB8AC3E}">
        <p14:creationId xmlns:p14="http://schemas.microsoft.com/office/powerpoint/2010/main" val="2096673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746"/>
            <a:ext cx="8229600" cy="741612"/>
          </a:xfrm>
        </p:spPr>
        <p:txBody>
          <a:bodyPr/>
          <a:lstStyle/>
          <a:p>
            <a:r>
              <a:rPr lang="en-US" dirty="0"/>
              <a:t>Omics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4F4F5-28B1-7140-A6E8-81E6198C5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69358"/>
            <a:ext cx="5789098" cy="3474719"/>
          </a:xfrm>
        </p:spPr>
        <p:txBody>
          <a:bodyPr/>
          <a:lstStyle/>
          <a:p>
            <a:r>
              <a:rPr lang="en-US" sz="2000" dirty="0"/>
              <a:t>Single </a:t>
            </a:r>
            <a:r>
              <a:rPr lang="en-US" sz="2000" dirty="0" err="1"/>
              <a:t>omic</a:t>
            </a:r>
            <a:r>
              <a:rPr lang="en-US" sz="2000" dirty="0"/>
              <a:t> layer measured on a set of individuals.</a:t>
            </a:r>
          </a:p>
          <a:p>
            <a:pPr lvl="1"/>
            <a:r>
              <a:rPr lang="en-US" sz="1800" dirty="0"/>
              <a:t>Data generation and processing, variant calling from sequence reads, reading spectroscopy.</a:t>
            </a:r>
          </a:p>
          <a:p>
            <a:pPr lvl="1"/>
            <a:r>
              <a:rPr lang="en-US" sz="1800" dirty="0"/>
              <a:t>Quality control: standardization, normalization, and batch correction.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AB6DD4-D085-7249-90A2-A0B76E01F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7726" y="503944"/>
            <a:ext cx="1540465" cy="154046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2E31C3A-FDED-AB42-AEF3-E40E8E972825}"/>
              </a:ext>
            </a:extLst>
          </p:cNvPr>
          <p:cNvCxnSpPr>
            <a:cxnSpLocks/>
          </p:cNvCxnSpPr>
          <p:nvPr/>
        </p:nvCxnSpPr>
        <p:spPr>
          <a:xfrm>
            <a:off x="5051272" y="1147244"/>
            <a:ext cx="2387145" cy="0"/>
          </a:xfrm>
          <a:prstGeom prst="straightConnector1">
            <a:avLst/>
          </a:prstGeom>
          <a:ln w="666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954DF6A-0D3C-044B-8FFF-47C8F6F391B5}"/>
                  </a:ext>
                </a:extLst>
              </p:cNvPr>
              <p:cNvSpPr txBox="1"/>
              <p:nvPr/>
            </p:nvSpPr>
            <p:spPr>
              <a:xfrm>
                <a:off x="7420869" y="757408"/>
                <a:ext cx="238079" cy="730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mr>
                        <m:m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⋮</m:t>
                            </m:r>
                          </m:e>
                        </m:mr>
                        <m:m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</m:mr>
                      </m:m>
                    </m:oMath>
                  </m:oMathPara>
                </a14:m>
                <a:endParaRPr lang="en-US" b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954DF6A-0D3C-044B-8FFF-47C8F6F39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20869" y="757408"/>
                <a:ext cx="238079" cy="730777"/>
              </a:xfrm>
              <a:prstGeom prst="rect">
                <a:avLst/>
              </a:prstGeom>
              <a:blipFill>
                <a:blip r:embed="rId5"/>
                <a:stretch>
                  <a:fillRect l="-21053" r="-21053" b="-8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0E4A75-0F20-104E-9E44-14F475B4A771}"/>
                  </a:ext>
                </a:extLst>
              </p:cNvPr>
              <p:cNvSpPr txBox="1"/>
              <p:nvPr/>
            </p:nvSpPr>
            <p:spPr>
              <a:xfrm>
                <a:off x="7940658" y="226944"/>
                <a:ext cx="7253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1,…,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0E4A75-0F20-104E-9E44-14F475B4A7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0658" y="226944"/>
                <a:ext cx="725391" cy="276999"/>
              </a:xfrm>
              <a:prstGeom prst="rect">
                <a:avLst/>
              </a:prstGeom>
              <a:blipFill>
                <a:blip r:embed="rId6"/>
                <a:stretch>
                  <a:fillRect l="-6897" r="-5172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2098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&#10;&#10;Description automatically generated with low confidence">
            <a:extLst>
              <a:ext uri="{FF2B5EF4-FFF2-40B4-BE49-F238E27FC236}">
                <a16:creationId xmlns:a16="http://schemas.microsoft.com/office/drawing/2014/main" id="{0EF0E747-2624-5A4A-9034-EDB57692B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658" y="1946098"/>
            <a:ext cx="3744835" cy="26748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746"/>
            <a:ext cx="8229600" cy="741612"/>
          </a:xfrm>
        </p:spPr>
        <p:txBody>
          <a:bodyPr/>
          <a:lstStyle/>
          <a:p>
            <a:r>
              <a:rPr lang="en-US" dirty="0"/>
              <a:t>Omics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4F4F5-28B1-7140-A6E8-81E6198C5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769358"/>
            <a:ext cx="6030507" cy="3474719"/>
          </a:xfrm>
        </p:spPr>
        <p:txBody>
          <a:bodyPr/>
          <a:lstStyle/>
          <a:p>
            <a:r>
              <a:rPr lang="en-US" sz="2000" dirty="0"/>
              <a:t>Single </a:t>
            </a:r>
            <a:r>
              <a:rPr lang="en-US" sz="2000" dirty="0" err="1"/>
              <a:t>omic</a:t>
            </a:r>
            <a:r>
              <a:rPr lang="en-US" sz="2000" dirty="0"/>
              <a:t> layer measured on a set of individuals.</a:t>
            </a:r>
          </a:p>
          <a:p>
            <a:pPr lvl="1"/>
            <a:r>
              <a:rPr lang="en-US" sz="1800" dirty="0"/>
              <a:t>Data generation and processing, variant calling from sequence reads, reading spectroscopy.</a:t>
            </a:r>
          </a:p>
          <a:p>
            <a:pPr lvl="1"/>
            <a:r>
              <a:rPr lang="en-US" sz="1800" dirty="0"/>
              <a:t>Quality control: standardization, normalization, and batch correction.</a:t>
            </a:r>
          </a:p>
          <a:p>
            <a:pPr lvl="1"/>
            <a:r>
              <a:rPr lang="en-US" sz="1800" b="1" dirty="0"/>
              <a:t>Descriptive statistics: correlation, visualization.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AB6DD4-D085-7249-90A2-A0B76E01F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26" y="503944"/>
            <a:ext cx="1540465" cy="154046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2E31C3A-FDED-AB42-AEF3-E40E8E972825}"/>
              </a:ext>
            </a:extLst>
          </p:cNvPr>
          <p:cNvCxnSpPr>
            <a:cxnSpLocks/>
          </p:cNvCxnSpPr>
          <p:nvPr/>
        </p:nvCxnSpPr>
        <p:spPr>
          <a:xfrm>
            <a:off x="5051272" y="1147244"/>
            <a:ext cx="2387145" cy="0"/>
          </a:xfrm>
          <a:prstGeom prst="straightConnector1">
            <a:avLst/>
          </a:prstGeom>
          <a:ln w="666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954DF6A-0D3C-044B-8FFF-47C8F6F391B5}"/>
                  </a:ext>
                </a:extLst>
              </p:cNvPr>
              <p:cNvSpPr txBox="1"/>
              <p:nvPr/>
            </p:nvSpPr>
            <p:spPr>
              <a:xfrm>
                <a:off x="7420869" y="757408"/>
                <a:ext cx="238079" cy="730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mr>
                        <m:m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⋮</m:t>
                            </m:r>
                          </m:e>
                        </m:mr>
                        <m:m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</m:mr>
                      </m:m>
                    </m:oMath>
                  </m:oMathPara>
                </a14:m>
                <a:endParaRPr lang="en-US" b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954DF6A-0D3C-044B-8FFF-47C8F6F39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20869" y="757408"/>
                <a:ext cx="238079" cy="730777"/>
              </a:xfrm>
              <a:prstGeom prst="rect">
                <a:avLst/>
              </a:prstGeom>
              <a:blipFill>
                <a:blip r:embed="rId5"/>
                <a:stretch>
                  <a:fillRect l="-21053" r="-21053" b="-8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0E4A75-0F20-104E-9E44-14F475B4A771}"/>
                  </a:ext>
                </a:extLst>
              </p:cNvPr>
              <p:cNvSpPr txBox="1"/>
              <p:nvPr/>
            </p:nvSpPr>
            <p:spPr>
              <a:xfrm>
                <a:off x="7940658" y="226944"/>
                <a:ext cx="7253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1,…,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0E4A75-0F20-104E-9E44-14F475B4A7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0658" y="226944"/>
                <a:ext cx="725391" cy="276999"/>
              </a:xfrm>
              <a:prstGeom prst="rect">
                <a:avLst/>
              </a:prstGeom>
              <a:blipFill>
                <a:blip r:embed="rId6"/>
                <a:stretch>
                  <a:fillRect l="-6897" r="-5172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584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7406"/>
            <a:ext cx="8229600" cy="542414"/>
          </a:xfrm>
        </p:spPr>
        <p:txBody>
          <a:bodyPr/>
          <a:lstStyle/>
          <a:p>
            <a:r>
              <a:rPr lang="en-US" dirty="0"/>
              <a:t>Omics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4F4F5-28B1-7140-A6E8-81E6198C5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38670"/>
            <a:ext cx="6405122" cy="3745935"/>
          </a:xfrm>
        </p:spPr>
        <p:txBody>
          <a:bodyPr/>
          <a:lstStyle/>
          <a:p>
            <a:r>
              <a:rPr lang="en-US" sz="2000" dirty="0"/>
              <a:t>Single </a:t>
            </a:r>
            <a:r>
              <a:rPr lang="en-US" sz="2000" dirty="0" err="1"/>
              <a:t>omic</a:t>
            </a:r>
            <a:r>
              <a:rPr lang="en-US" sz="2000" dirty="0"/>
              <a:t> layer measured on a set of individuals.</a:t>
            </a:r>
          </a:p>
          <a:p>
            <a:pPr lvl="1"/>
            <a:r>
              <a:rPr lang="en-US" sz="1800" dirty="0"/>
              <a:t>High Dimensional Data Reduction via Feature Extraction: </a:t>
            </a:r>
          </a:p>
          <a:p>
            <a:pPr lvl="2"/>
            <a:r>
              <a:rPr lang="en-US" sz="1400" dirty="0"/>
              <a:t>Aims to transform the input features into a reduced set of variables that are a linear/non-linear combination of the original features.</a:t>
            </a:r>
          </a:p>
          <a:p>
            <a:pPr lvl="1"/>
            <a:r>
              <a:rPr lang="en-US" sz="1400" dirty="0"/>
              <a:t>Examples:</a:t>
            </a:r>
          </a:p>
          <a:p>
            <a:pPr lvl="2"/>
            <a:r>
              <a:rPr lang="en-US" sz="1600" dirty="0"/>
              <a:t>Hierarchical clustering, k-means, model-based clustering.</a:t>
            </a:r>
          </a:p>
          <a:p>
            <a:pPr lvl="2"/>
            <a:r>
              <a:rPr lang="en-US" sz="1600" dirty="0"/>
              <a:t>Principal components (PCA), kernel PCA, Bayesian PCA, Correspondence analysis (CA).</a:t>
            </a:r>
          </a:p>
          <a:p>
            <a:pPr lvl="2"/>
            <a:r>
              <a:rPr lang="en-US" sz="1600" dirty="0"/>
              <a:t>Combine with feature selection: Sparse PCA (</a:t>
            </a:r>
            <a:r>
              <a:rPr lang="en-US" sz="1600" dirty="0" err="1"/>
              <a:t>sPCA</a:t>
            </a:r>
            <a:r>
              <a:rPr lang="en-US" sz="1600" dirty="0"/>
              <a:t>), Sparse Canonical Correlation Analysis (CCA), Sparse Non-Negative Matrix Factorization (Sparse NMF), Sparse CA.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AB6DD4-D085-7249-90A2-A0B76E01F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7726" y="503944"/>
            <a:ext cx="1540465" cy="1540465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FC318664-6D94-944B-B942-3F135E116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5122" y="2024256"/>
            <a:ext cx="2732580" cy="1951842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2E31C3A-FDED-AB42-AEF3-E40E8E972825}"/>
              </a:ext>
            </a:extLst>
          </p:cNvPr>
          <p:cNvCxnSpPr>
            <a:cxnSpLocks/>
          </p:cNvCxnSpPr>
          <p:nvPr/>
        </p:nvCxnSpPr>
        <p:spPr>
          <a:xfrm>
            <a:off x="6277505" y="842444"/>
            <a:ext cx="1143364" cy="0"/>
          </a:xfrm>
          <a:prstGeom prst="straightConnector1">
            <a:avLst/>
          </a:prstGeom>
          <a:ln w="666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954DF6A-0D3C-044B-8FFF-47C8F6F391B5}"/>
                  </a:ext>
                </a:extLst>
              </p:cNvPr>
              <p:cNvSpPr txBox="1"/>
              <p:nvPr/>
            </p:nvSpPr>
            <p:spPr>
              <a:xfrm>
                <a:off x="7420869" y="757408"/>
                <a:ext cx="238079" cy="730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mr>
                        <m:m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⋮</m:t>
                            </m:r>
                          </m:e>
                        </m:mr>
                        <m:m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</m:mr>
                      </m:m>
                    </m:oMath>
                  </m:oMathPara>
                </a14:m>
                <a:endParaRPr lang="en-US" b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954DF6A-0D3C-044B-8FFF-47C8F6F39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20869" y="757408"/>
                <a:ext cx="238079" cy="730777"/>
              </a:xfrm>
              <a:prstGeom prst="rect">
                <a:avLst/>
              </a:prstGeom>
              <a:blipFill>
                <a:blip r:embed="rId5"/>
                <a:stretch>
                  <a:fillRect l="-21053" r="-21053" b="-8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0E4A75-0F20-104E-9E44-14F475B4A771}"/>
                  </a:ext>
                </a:extLst>
              </p:cNvPr>
              <p:cNvSpPr txBox="1"/>
              <p:nvPr/>
            </p:nvSpPr>
            <p:spPr>
              <a:xfrm>
                <a:off x="7940658" y="226944"/>
                <a:ext cx="7253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1,…,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0E4A75-0F20-104E-9E44-14F475B4A7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0658" y="226944"/>
                <a:ext cx="725391" cy="276999"/>
              </a:xfrm>
              <a:prstGeom prst="rect">
                <a:avLst/>
              </a:prstGeom>
              <a:blipFill>
                <a:blip r:embed="rId6"/>
                <a:stretch>
                  <a:fillRect l="-6897" r="-5172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5929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F282E-67FC-2D49-8CC2-703E5E001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9808"/>
          </a:xfrm>
        </p:spPr>
        <p:txBody>
          <a:bodyPr/>
          <a:lstStyle/>
          <a:p>
            <a:r>
              <a:rPr lang="en-US" sz="4000" dirty="0"/>
              <a:t>Two-(or more) Layers </a:t>
            </a:r>
            <a:r>
              <a:rPr lang="en-US" sz="4000" dirty="0" err="1"/>
              <a:t>Omic</a:t>
            </a:r>
            <a:r>
              <a:rPr lang="en-US" sz="4000" dirty="0"/>
              <a:t>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B5A321B-A512-8B49-BB95-87C184AA8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133" y="1697178"/>
            <a:ext cx="2459128" cy="24591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5428BC-BE9F-DA4F-8C73-FF5B0F9CB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560" y="1697178"/>
            <a:ext cx="2459128" cy="24591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C0D4E2-27CD-B64B-B34C-1484A7C09FA3}"/>
              </a:ext>
            </a:extLst>
          </p:cNvPr>
          <p:cNvSpPr txBox="1"/>
          <p:nvPr/>
        </p:nvSpPr>
        <p:spPr>
          <a:xfrm>
            <a:off x="1440428" y="1357583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Exposome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DB0952-95A3-3946-94F5-DBE00936F25E}"/>
              </a:ext>
            </a:extLst>
          </p:cNvPr>
          <p:cNvSpPr txBox="1"/>
          <p:nvPr/>
        </p:nvSpPr>
        <p:spPr>
          <a:xfrm>
            <a:off x="6662198" y="1357583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Proteome</a:t>
            </a:r>
          </a:p>
        </p:txBody>
      </p:sp>
    </p:spTree>
    <p:extLst>
      <p:ext uri="{BB962C8B-B14F-4D97-AF65-F5344CB8AC3E}">
        <p14:creationId xmlns:p14="http://schemas.microsoft.com/office/powerpoint/2010/main" val="17045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F282E-67FC-2D49-8CC2-703E5E001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539808"/>
          </a:xfrm>
        </p:spPr>
        <p:txBody>
          <a:bodyPr/>
          <a:lstStyle/>
          <a:p>
            <a:r>
              <a:rPr lang="en-US" sz="4000" dirty="0"/>
              <a:t>Early Integration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B5A321B-A512-8B49-BB95-87C184AA8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2051" y="1088248"/>
            <a:ext cx="2459128" cy="24591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5428BC-BE9F-DA4F-8C73-FF5B0F9CB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734" y="1088248"/>
            <a:ext cx="2459128" cy="24591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C0D4E2-27CD-B64B-B34C-1484A7C09FA3}"/>
              </a:ext>
            </a:extLst>
          </p:cNvPr>
          <p:cNvSpPr txBox="1"/>
          <p:nvPr/>
        </p:nvSpPr>
        <p:spPr>
          <a:xfrm>
            <a:off x="2674597" y="718916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Exposome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DB0952-95A3-3946-94F5-DBE00936F25E}"/>
              </a:ext>
            </a:extLst>
          </p:cNvPr>
          <p:cNvSpPr txBox="1"/>
          <p:nvPr/>
        </p:nvSpPr>
        <p:spPr>
          <a:xfrm>
            <a:off x="4659862" y="718916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Proteome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5D696BF-4BF7-74DA-ED76-9EBC4270FE23}"/>
              </a:ext>
            </a:extLst>
          </p:cNvPr>
          <p:cNvSpPr/>
          <p:nvPr/>
        </p:nvSpPr>
        <p:spPr>
          <a:xfrm>
            <a:off x="4096140" y="3960611"/>
            <a:ext cx="616688" cy="5954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DD55516D-B9A4-924C-BD61-BF16E35975FB}"/>
              </a:ext>
            </a:extLst>
          </p:cNvPr>
          <p:cNvSpPr/>
          <p:nvPr/>
        </p:nvSpPr>
        <p:spPr>
          <a:xfrm rot="16200000">
            <a:off x="4091286" y="1480649"/>
            <a:ext cx="550884" cy="4229880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318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B8113EB-8E2B-B64C-88A5-12CF67981DA3}"/>
              </a:ext>
            </a:extLst>
          </p:cNvPr>
          <p:cNvSpPr txBox="1">
            <a:spLocks/>
          </p:cNvSpPr>
          <p:nvPr/>
        </p:nvSpPr>
        <p:spPr>
          <a:xfrm>
            <a:off x="1050234" y="80058"/>
            <a:ext cx="6858000" cy="642938"/>
          </a:xfrm>
          <a:prstGeom prst="rect">
            <a:avLst/>
          </a:prstGeom>
        </p:spPr>
        <p:txBody>
          <a:bodyPr/>
          <a:lstStyle/>
          <a:p>
            <a:pPr algn="ctr" defTabSz="342900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Goals</a:t>
            </a:r>
            <a:endParaRPr lang="en-US" sz="2700" b="1" dirty="0">
              <a:solidFill>
                <a:srgbClr val="990014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117177-30E3-814D-AFC1-844BADBF09A5}"/>
              </a:ext>
            </a:extLst>
          </p:cNvPr>
          <p:cNvSpPr txBox="1"/>
          <p:nvPr/>
        </p:nvSpPr>
        <p:spPr>
          <a:xfrm>
            <a:off x="423392" y="806781"/>
            <a:ext cx="79571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Provide a context for the workshop and of “Multi-omics in Observational Studies”</a:t>
            </a:r>
          </a:p>
          <a:p>
            <a:pPr marL="257175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Provide a background on common analysis/statistical themes and methods used throughout the workshop.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– HELIX Multi-omics data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Regression: (parameters of interest, testing, confounding,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glms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714375" lvl="1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Multiple variable regression techniques and feature selection.</a:t>
            </a:r>
          </a:p>
          <a:p>
            <a:pPr marL="257175" indent="-257175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Approaches to multi-omics analysis.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Integration of multi-omics data.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Integration of association analyses.</a:t>
            </a:r>
          </a:p>
        </p:txBody>
      </p:sp>
    </p:spTree>
    <p:extLst>
      <p:ext uri="{BB962C8B-B14F-4D97-AF65-F5344CB8AC3E}">
        <p14:creationId xmlns:p14="http://schemas.microsoft.com/office/powerpoint/2010/main" val="34688535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F282E-67FC-2D49-8CC2-703E5E001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9808"/>
          </a:xfrm>
        </p:spPr>
        <p:txBody>
          <a:bodyPr/>
          <a:lstStyle/>
          <a:p>
            <a:r>
              <a:rPr lang="en-US" sz="4000" dirty="0"/>
              <a:t>Late Integration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B5A321B-A512-8B49-BB95-87C184AA8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4872" y="1085382"/>
            <a:ext cx="2459128" cy="24591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5428BC-BE9F-DA4F-8C73-FF5B0F9CB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448" y="1085382"/>
            <a:ext cx="2459128" cy="24591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C0D4E2-27CD-B64B-B34C-1484A7C09FA3}"/>
              </a:ext>
            </a:extLst>
          </p:cNvPr>
          <p:cNvSpPr txBox="1"/>
          <p:nvPr/>
        </p:nvSpPr>
        <p:spPr>
          <a:xfrm>
            <a:off x="700199" y="73405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Exposome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DB0952-95A3-3946-94F5-DBE00936F25E}"/>
              </a:ext>
            </a:extLst>
          </p:cNvPr>
          <p:cNvSpPr txBox="1"/>
          <p:nvPr/>
        </p:nvSpPr>
        <p:spPr>
          <a:xfrm>
            <a:off x="7357937" y="74578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Proteome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A3A3A01-73F7-06A9-BDF3-5BD197EB9D31}"/>
              </a:ext>
            </a:extLst>
          </p:cNvPr>
          <p:cNvSpPr/>
          <p:nvPr/>
        </p:nvSpPr>
        <p:spPr>
          <a:xfrm>
            <a:off x="3194181" y="1883374"/>
            <a:ext cx="616688" cy="5954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1B4110AB-EDBE-4911-5DBF-3B13722BFF35}"/>
              </a:ext>
            </a:extLst>
          </p:cNvPr>
          <p:cNvSpPr/>
          <p:nvPr/>
        </p:nvSpPr>
        <p:spPr>
          <a:xfrm rot="10800000">
            <a:off x="2608443" y="1115119"/>
            <a:ext cx="520422" cy="2131934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C83FBF9D-B1BB-D3BC-1FE5-D8A8C1200BF0}"/>
              </a:ext>
            </a:extLst>
          </p:cNvPr>
          <p:cNvSpPr/>
          <p:nvPr/>
        </p:nvSpPr>
        <p:spPr>
          <a:xfrm>
            <a:off x="6083749" y="1115118"/>
            <a:ext cx="520422" cy="2131934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3CEADAB-BE66-5024-AA90-FC4AB002E47A}"/>
              </a:ext>
            </a:extLst>
          </p:cNvPr>
          <p:cNvSpPr/>
          <p:nvPr/>
        </p:nvSpPr>
        <p:spPr>
          <a:xfrm>
            <a:off x="5468859" y="1883374"/>
            <a:ext cx="616688" cy="5954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95F5E7-F4DD-5BFA-305E-046BB6B9220D}"/>
              </a:ext>
            </a:extLst>
          </p:cNvPr>
          <p:cNvSpPr txBox="1"/>
          <p:nvPr/>
        </p:nvSpPr>
        <p:spPr>
          <a:xfrm>
            <a:off x="4093874" y="1811753"/>
            <a:ext cx="10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Compare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1FA3543-6866-8CFA-1633-EFEAD30BD0CF}"/>
              </a:ext>
            </a:extLst>
          </p:cNvPr>
          <p:cNvCxnSpPr>
            <a:cxnSpLocks/>
          </p:cNvCxnSpPr>
          <p:nvPr/>
        </p:nvCxnSpPr>
        <p:spPr>
          <a:xfrm>
            <a:off x="3844215" y="2181085"/>
            <a:ext cx="1581104" cy="0"/>
          </a:xfrm>
          <a:prstGeom prst="straightConnector1">
            <a:avLst/>
          </a:prstGeom>
          <a:ln w="57150"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66623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9" y="27746"/>
            <a:ext cx="8986940" cy="741612"/>
          </a:xfrm>
        </p:spPr>
        <p:txBody>
          <a:bodyPr/>
          <a:lstStyle/>
          <a:p>
            <a:r>
              <a:rPr lang="en-US" dirty="0" err="1"/>
              <a:t>Omic</a:t>
            </a:r>
            <a:r>
              <a:rPr lang="en-US" dirty="0"/>
              <a:t> Integration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B026A2-39F5-8D4B-B19B-8CBFE0C64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043" y="769358"/>
            <a:ext cx="6764717" cy="36883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E07FEC5-1D97-E14F-ACC9-20A390F579C7}"/>
              </a:ext>
            </a:extLst>
          </p:cNvPr>
          <p:cNvSpPr txBox="1"/>
          <p:nvPr/>
        </p:nvSpPr>
        <p:spPr>
          <a:xfrm>
            <a:off x="854287" y="4693443"/>
            <a:ext cx="44048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Rappoport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Shamir. Nucleic Acids Research 2018</a:t>
            </a:r>
          </a:p>
        </p:txBody>
      </p:sp>
    </p:spTree>
    <p:extLst>
      <p:ext uri="{BB962C8B-B14F-4D97-AF65-F5344CB8AC3E}">
        <p14:creationId xmlns:p14="http://schemas.microsoft.com/office/powerpoint/2010/main" val="37310919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746"/>
            <a:ext cx="8229600" cy="741612"/>
          </a:xfrm>
        </p:spPr>
        <p:txBody>
          <a:bodyPr/>
          <a:lstStyle/>
          <a:p>
            <a:r>
              <a:rPr lang="en-US" dirty="0"/>
              <a:t>Association Analysis with Omics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4F4F5-28B1-7140-A6E8-81E6198C5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82869"/>
            <a:ext cx="5789098" cy="3361208"/>
          </a:xfrm>
        </p:spPr>
        <p:txBody>
          <a:bodyPr/>
          <a:lstStyle/>
          <a:p>
            <a:r>
              <a:rPr lang="en-US" sz="2000" dirty="0"/>
              <a:t>Single </a:t>
            </a:r>
            <a:r>
              <a:rPr lang="en-US" sz="2000" dirty="0" err="1"/>
              <a:t>omic</a:t>
            </a:r>
            <a:r>
              <a:rPr lang="en-US" sz="2000" dirty="0"/>
              <a:t> layer measured on a set of individuals with association to an outcome.</a:t>
            </a:r>
          </a:p>
          <a:p>
            <a:pPr lvl="1"/>
            <a:r>
              <a:rPr lang="en-US" sz="1800" dirty="0"/>
              <a:t>One low dimensional and one high dimensional.</a:t>
            </a:r>
          </a:p>
          <a:p>
            <a:pPr lvl="1"/>
            <a:r>
              <a:rPr lang="en-US" sz="1800" dirty="0"/>
              <a:t>Example 1: the association of single nucleotide polymorphisms (SNPs) on a phenotype.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50844B-2EF8-8B4D-868A-01B365A290F8}"/>
              </a:ext>
            </a:extLst>
          </p:cNvPr>
          <p:cNvSpPr/>
          <p:nvPr/>
        </p:nvSpPr>
        <p:spPr>
          <a:xfrm>
            <a:off x="5194926" y="3251216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52DC7C-6545-D248-9568-B926A48F90BB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2476951" y="3676518"/>
            <a:ext cx="2717975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F6DAACE-7EE0-574B-B84E-BF2E9DD49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109" y="2856473"/>
            <a:ext cx="1740754" cy="174075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B1FBA47-7CA7-1A49-B472-C83A7C855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361" y="939625"/>
            <a:ext cx="2727942" cy="2171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0366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4F4F5-28B1-7140-A6E8-81E6198C5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82869"/>
            <a:ext cx="5789098" cy="3361208"/>
          </a:xfrm>
        </p:spPr>
        <p:txBody>
          <a:bodyPr/>
          <a:lstStyle/>
          <a:p>
            <a:r>
              <a:rPr lang="en-US" sz="2000" dirty="0"/>
              <a:t>Single </a:t>
            </a:r>
            <a:r>
              <a:rPr lang="en-US" sz="2000" dirty="0" err="1"/>
              <a:t>omic</a:t>
            </a:r>
            <a:r>
              <a:rPr lang="en-US" sz="2000" dirty="0"/>
              <a:t> layer measured on a set of individuals with association to a risk factor.</a:t>
            </a:r>
          </a:p>
          <a:p>
            <a:pPr lvl="1"/>
            <a:r>
              <a:rPr lang="en-US" sz="1800" dirty="0"/>
              <a:t>One low dimensional and one high dimensional.</a:t>
            </a:r>
          </a:p>
          <a:p>
            <a:pPr lvl="1"/>
            <a:r>
              <a:rPr lang="en-US" sz="1800" dirty="0"/>
              <a:t>Example 2: the impact of treatment on gene expression levels.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50844B-2EF8-8B4D-868A-01B365A290F8}"/>
              </a:ext>
            </a:extLst>
          </p:cNvPr>
          <p:cNvSpPr/>
          <p:nvPr/>
        </p:nvSpPr>
        <p:spPr>
          <a:xfrm>
            <a:off x="2791588" y="3315736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Tx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52DC7C-6545-D248-9568-B926A48F90BB}"/>
              </a:ext>
            </a:extLst>
          </p:cNvPr>
          <p:cNvCxnSpPr>
            <a:cxnSpLocks/>
            <a:stCxn id="8" idx="3"/>
            <a:endCxn id="14" idx="1"/>
          </p:cNvCxnSpPr>
          <p:nvPr/>
        </p:nvCxnSpPr>
        <p:spPr>
          <a:xfrm flipV="1">
            <a:off x="3642193" y="3741038"/>
            <a:ext cx="2380235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FFDD535-21DD-5C4A-845C-5FA0CF0F1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2428" y="2811463"/>
            <a:ext cx="1859149" cy="185914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A1464F5-A0A1-FE45-B1DC-E3695F814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619"/>
            <a:ext cx="8229600" cy="857250"/>
          </a:xfrm>
        </p:spPr>
        <p:txBody>
          <a:bodyPr/>
          <a:lstStyle/>
          <a:p>
            <a:r>
              <a:rPr lang="en-US" dirty="0"/>
              <a:t>Association Analysis with Omics</a:t>
            </a:r>
          </a:p>
        </p:txBody>
      </p:sp>
    </p:spTree>
    <p:extLst>
      <p:ext uri="{BB962C8B-B14F-4D97-AF65-F5344CB8AC3E}">
        <p14:creationId xmlns:p14="http://schemas.microsoft.com/office/powerpoint/2010/main" val="25090220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F282E-67FC-2D49-8CC2-703E5E001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9808"/>
          </a:xfrm>
        </p:spPr>
        <p:txBody>
          <a:bodyPr/>
          <a:lstStyle/>
          <a:p>
            <a:r>
              <a:rPr lang="en-US" sz="4000" dirty="0"/>
              <a:t>What about dimension reduction or clustering?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B50E1-CA07-A240-989B-CE0265024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35" y="1509522"/>
            <a:ext cx="8703013" cy="1175311"/>
          </a:xfrm>
        </p:spPr>
        <p:txBody>
          <a:bodyPr/>
          <a:lstStyle/>
          <a:p>
            <a:r>
              <a:rPr lang="en-US" sz="2400" dirty="0"/>
              <a:t>Leveraging biology </a:t>
            </a:r>
            <a:r>
              <a:rPr lang="en-US" sz="2400" b="1" dirty="0"/>
              <a:t>before</a:t>
            </a:r>
            <a:r>
              <a:rPr lang="en-US" sz="2400" dirty="0"/>
              <a:t> analysis (i.e. use annotation):</a:t>
            </a:r>
          </a:p>
          <a:p>
            <a:pPr lvl="1"/>
            <a:r>
              <a:rPr lang="en-US" sz="2000" dirty="0"/>
              <a:t>Select genes (or SNPs in/near genes) in select pathways.</a:t>
            </a:r>
          </a:p>
          <a:p>
            <a:pPr lvl="1"/>
            <a:r>
              <a:rPr lang="en-US" sz="2000" dirty="0"/>
              <a:t>Select metabolites (from targeted vs. untargeted) in select pathways.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E2FC6AB-D18D-8B4B-8F7E-7AB089CE4CEA}"/>
              </a:ext>
            </a:extLst>
          </p:cNvPr>
          <p:cNvSpPr/>
          <p:nvPr/>
        </p:nvSpPr>
        <p:spPr>
          <a:xfrm>
            <a:off x="5194926" y="3251216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66E3F77-FC5C-C541-9295-4661F5379489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2476951" y="3676518"/>
            <a:ext cx="2717975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4F975CCF-2266-9348-A266-4DFA8063F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109" y="2856473"/>
            <a:ext cx="1740754" cy="174075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8971018-853F-9540-A445-8EFDF2121EFF}"/>
              </a:ext>
            </a:extLst>
          </p:cNvPr>
          <p:cNvSpPr/>
          <p:nvPr/>
        </p:nvSpPr>
        <p:spPr>
          <a:xfrm>
            <a:off x="1459149" y="2743200"/>
            <a:ext cx="1303506" cy="175097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5710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F282E-67FC-2D49-8CC2-703E5E001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9808"/>
          </a:xfrm>
        </p:spPr>
        <p:txBody>
          <a:bodyPr/>
          <a:lstStyle/>
          <a:p>
            <a:r>
              <a:rPr lang="en-US" sz="4000" dirty="0"/>
              <a:t>Interpreting Pairwise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B50E1-CA07-A240-989B-CE0265024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23597"/>
            <a:ext cx="9143999" cy="1857168"/>
          </a:xfrm>
        </p:spPr>
        <p:txBody>
          <a:bodyPr/>
          <a:lstStyle/>
          <a:p>
            <a:r>
              <a:rPr lang="en-US" sz="2400" dirty="0"/>
              <a:t>Leveraging biology </a:t>
            </a:r>
            <a:r>
              <a:rPr lang="en-US" sz="2400" b="1" dirty="0"/>
              <a:t>after</a:t>
            </a:r>
            <a:r>
              <a:rPr lang="en-US" sz="2400" dirty="0"/>
              <a:t> analysis:</a:t>
            </a:r>
          </a:p>
          <a:p>
            <a:pPr lvl="1"/>
            <a:r>
              <a:rPr lang="en-US" sz="2000" dirty="0"/>
              <a:t>Select genes (or SNPs in/near genes) in select pathways.</a:t>
            </a:r>
          </a:p>
          <a:p>
            <a:pPr lvl="1"/>
            <a:r>
              <a:rPr lang="en-US" sz="2000" dirty="0"/>
              <a:t>Select metabolites (from targeted or untargeted) in select pathways.</a:t>
            </a:r>
          </a:p>
          <a:p>
            <a:pPr lvl="1"/>
            <a:r>
              <a:rPr lang="en-US" sz="2000" dirty="0"/>
              <a:t>Pathway Analysis (are genes in a pathway overrepresented in noteworthy results?)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E2FC6AB-D18D-8B4B-8F7E-7AB089CE4CEA}"/>
              </a:ext>
            </a:extLst>
          </p:cNvPr>
          <p:cNvSpPr/>
          <p:nvPr/>
        </p:nvSpPr>
        <p:spPr>
          <a:xfrm>
            <a:off x="6177071" y="3423781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66E3F77-FC5C-C541-9295-4661F5379489}"/>
              </a:ext>
            </a:extLst>
          </p:cNvPr>
          <p:cNvCxnSpPr>
            <a:cxnSpLocks/>
          </p:cNvCxnSpPr>
          <p:nvPr/>
        </p:nvCxnSpPr>
        <p:spPr>
          <a:xfrm>
            <a:off x="3459096" y="3849084"/>
            <a:ext cx="2717975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4F975CCF-2266-9348-A266-4DFA8063F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60" y="3104025"/>
            <a:ext cx="1740754" cy="174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9219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Chart, histogram&#10;&#10;Description automatically generated">
            <a:extLst>
              <a:ext uri="{FF2B5EF4-FFF2-40B4-BE49-F238E27FC236}">
                <a16:creationId xmlns:a16="http://schemas.microsoft.com/office/drawing/2014/main" id="{F593FBB4-1F75-FE41-AE37-1B7D7406D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103" y="2539395"/>
            <a:ext cx="2942860" cy="210204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B50E1-CA07-A240-989B-CE0265024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994" y="1509522"/>
            <a:ext cx="8748292" cy="603115"/>
          </a:xfrm>
        </p:spPr>
        <p:txBody>
          <a:bodyPr/>
          <a:lstStyle/>
          <a:p>
            <a:r>
              <a:rPr lang="en-US" sz="2400" dirty="0"/>
              <a:t>Data driven clustering </a:t>
            </a:r>
            <a:r>
              <a:rPr lang="en-US" sz="2400" b="1" dirty="0"/>
              <a:t>before</a:t>
            </a:r>
            <a:r>
              <a:rPr lang="en-US" sz="2400" dirty="0"/>
              <a:t> association analysis:</a:t>
            </a:r>
          </a:p>
          <a:p>
            <a:pPr marL="0" indent="0">
              <a:buNone/>
            </a:pPr>
            <a:endParaRPr lang="en-US" sz="2400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C002434-5622-3A40-AC8D-383F2FF5D2BA}"/>
              </a:ext>
            </a:extLst>
          </p:cNvPr>
          <p:cNvCxnSpPr>
            <a:cxnSpLocks/>
          </p:cNvCxnSpPr>
          <p:nvPr/>
        </p:nvCxnSpPr>
        <p:spPr>
          <a:xfrm>
            <a:off x="1767998" y="2482929"/>
            <a:ext cx="191554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AC1818BF-1675-7047-9654-1A610F028E74}"/>
              </a:ext>
            </a:extLst>
          </p:cNvPr>
          <p:cNvSpPr/>
          <p:nvPr/>
        </p:nvSpPr>
        <p:spPr>
          <a:xfrm>
            <a:off x="3683540" y="2057626"/>
            <a:ext cx="888460" cy="850606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6B3690-963E-204D-83C2-550EAF320C80}"/>
              </a:ext>
            </a:extLst>
          </p:cNvPr>
          <p:cNvSpPr txBox="1"/>
          <p:nvPr/>
        </p:nvSpPr>
        <p:spPr>
          <a:xfrm>
            <a:off x="3957644" y="2221317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ED87C070-A5C7-584B-8584-E8679CE39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9808"/>
          </a:xfrm>
        </p:spPr>
        <p:txBody>
          <a:bodyPr/>
          <a:lstStyle/>
          <a:p>
            <a:r>
              <a:rPr lang="en-US" sz="4000" dirty="0"/>
              <a:t>What about dimension reduction or clustering?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40F4B20-F948-6D42-801A-5EF79A8F5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777" y="1936280"/>
            <a:ext cx="1740754" cy="174075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48715CF-E5F9-964E-9651-FC16BCE6F9A2}"/>
              </a:ext>
            </a:extLst>
          </p:cNvPr>
          <p:cNvSpPr/>
          <p:nvPr/>
        </p:nvSpPr>
        <p:spPr>
          <a:xfrm>
            <a:off x="7289975" y="2057627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BFECC7B-A9A3-1941-9611-8779A87B5B41}"/>
              </a:ext>
            </a:extLst>
          </p:cNvPr>
          <p:cNvCxnSpPr>
            <a:cxnSpLocks/>
          </p:cNvCxnSpPr>
          <p:nvPr/>
        </p:nvCxnSpPr>
        <p:spPr>
          <a:xfrm>
            <a:off x="4572000" y="2482930"/>
            <a:ext cx="2717975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3341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10F108-6CCF-644B-B75D-95C9A6FE1930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2720159" y="3753325"/>
            <a:ext cx="36550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AB20CA6-D322-4C4E-9899-AB449A7C0FA1}"/>
              </a:ext>
            </a:extLst>
          </p:cNvPr>
          <p:cNvSpPr/>
          <p:nvPr/>
        </p:nvSpPr>
        <p:spPr>
          <a:xfrm>
            <a:off x="6375229" y="3328022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2749DE-2F57-BB4A-A9D5-DED80905D1FE}"/>
              </a:ext>
            </a:extLst>
          </p:cNvPr>
          <p:cNvSpPr/>
          <p:nvPr/>
        </p:nvSpPr>
        <p:spPr>
          <a:xfrm>
            <a:off x="1869554" y="3328022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B7C14-B317-DE43-81A0-1075B18A955C}"/>
              </a:ext>
            </a:extLst>
          </p:cNvPr>
          <p:cNvSpPr/>
          <p:nvPr/>
        </p:nvSpPr>
        <p:spPr>
          <a:xfrm>
            <a:off x="409848" y="3568658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PCBs, DDT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31FDF1-9BA1-5448-A803-67A9C9E9E439}"/>
              </a:ext>
            </a:extLst>
          </p:cNvPr>
          <p:cNvSpPr/>
          <p:nvPr/>
        </p:nvSpPr>
        <p:spPr>
          <a:xfrm>
            <a:off x="7390646" y="3568658"/>
            <a:ext cx="59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6057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" descr="page1image66089984">
            <a:extLst>
              <a:ext uri="{FF2B5EF4-FFF2-40B4-BE49-F238E27FC236}">
                <a16:creationId xmlns:a16="http://schemas.microsoft.com/office/drawing/2014/main" id="{A6BB63BE-9BE4-034E-99EF-D76792911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866" y="267757"/>
            <a:ext cx="5444051" cy="388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5EDB53-9196-8547-973C-997A6FDE2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Linear Regression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DB77C14-94B1-9E41-AE47-93C3C87B2889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2792471" y="4156366"/>
            <a:ext cx="36550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8E087F01-2042-A34C-870D-C2FA6370A6F3}"/>
              </a:ext>
            </a:extLst>
          </p:cNvPr>
          <p:cNvSpPr/>
          <p:nvPr/>
        </p:nvSpPr>
        <p:spPr>
          <a:xfrm>
            <a:off x="6447541" y="3731063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233F07-7DB1-7246-8D2D-BAAA41FEEA07}"/>
              </a:ext>
            </a:extLst>
          </p:cNvPr>
          <p:cNvSpPr/>
          <p:nvPr/>
        </p:nvSpPr>
        <p:spPr>
          <a:xfrm>
            <a:off x="1941866" y="373106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855845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" descr="page1image66089984">
            <a:extLst>
              <a:ext uri="{FF2B5EF4-FFF2-40B4-BE49-F238E27FC236}">
                <a16:creationId xmlns:a16="http://schemas.microsoft.com/office/drawing/2014/main" id="{A6BB63BE-9BE4-034E-99EF-D76792911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866" y="267757"/>
            <a:ext cx="5444051" cy="388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5EDB53-9196-8547-973C-997A6FDE2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Linear Regression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B4349CD-853C-9342-87C4-B0EBE33C6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197" y="1894155"/>
            <a:ext cx="2281439" cy="6358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636698-7C0C-204D-89F1-08992E45C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6390" y="4042609"/>
            <a:ext cx="2441936" cy="5678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BF4E64-B942-5141-BC4D-F8FA64DF9B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1157" y="4023357"/>
            <a:ext cx="1998139" cy="56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960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Observational Studies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10F108-6CCF-644B-B75D-95C9A6FE1930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2720159" y="3753325"/>
            <a:ext cx="36550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AB20CA6-D322-4C4E-9899-AB449A7C0FA1}"/>
              </a:ext>
            </a:extLst>
          </p:cNvPr>
          <p:cNvSpPr/>
          <p:nvPr/>
        </p:nvSpPr>
        <p:spPr>
          <a:xfrm>
            <a:off x="6375229" y="3328022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2749DE-2F57-BB4A-A9D5-DED80905D1FE}"/>
              </a:ext>
            </a:extLst>
          </p:cNvPr>
          <p:cNvSpPr/>
          <p:nvPr/>
        </p:nvSpPr>
        <p:spPr>
          <a:xfrm>
            <a:off x="1869554" y="3328022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C6B7C-F7D9-A347-ACF1-A4058ECA9EA5}"/>
              </a:ext>
            </a:extLst>
          </p:cNvPr>
          <p:cNvSpPr txBox="1"/>
          <p:nvPr/>
        </p:nvSpPr>
        <p:spPr>
          <a:xfrm>
            <a:off x="709478" y="810630"/>
            <a:ext cx="77250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Does exposure to organochlorines (a chemical compound in pesticides and insulators) influence obesity in children?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B7C14-B317-DE43-81A0-1075B18A955C}"/>
              </a:ext>
            </a:extLst>
          </p:cNvPr>
          <p:cNvSpPr/>
          <p:nvPr/>
        </p:nvSpPr>
        <p:spPr>
          <a:xfrm>
            <a:off x="409848" y="3568658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PCBs, DDT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31FDF1-9BA1-5448-A803-67A9C9E9E439}"/>
              </a:ext>
            </a:extLst>
          </p:cNvPr>
          <p:cNvSpPr/>
          <p:nvPr/>
        </p:nvSpPr>
        <p:spPr>
          <a:xfrm>
            <a:off x="7390646" y="3568658"/>
            <a:ext cx="59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4066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EDB53-9196-8547-973C-997A6FDE2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264"/>
            <a:ext cx="8229600" cy="857250"/>
          </a:xfrm>
        </p:spPr>
        <p:txBody>
          <a:bodyPr/>
          <a:lstStyle/>
          <a:p>
            <a:r>
              <a:rPr lang="en-US" dirty="0"/>
              <a:t>Testing the Slope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44ABD-2458-804B-BEDD-1F11C1308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74514"/>
            <a:ext cx="8229600" cy="3394472"/>
          </a:xfrm>
        </p:spPr>
        <p:txBody>
          <a:bodyPr/>
          <a:lstStyle/>
          <a:p>
            <a:r>
              <a:rPr lang="en-US" sz="2000" dirty="0"/>
              <a:t>Test the null hypotheses:</a:t>
            </a:r>
          </a:p>
          <a:p>
            <a:endParaRPr lang="en-US" sz="2000" dirty="0"/>
          </a:p>
          <a:p>
            <a:r>
              <a:rPr lang="en-US" sz="2000" dirty="0"/>
              <a:t>Calculate the test statistic:</a:t>
            </a:r>
          </a:p>
          <a:p>
            <a:endParaRPr lang="en-US" sz="2000" dirty="0"/>
          </a:p>
          <a:p>
            <a:r>
              <a:rPr lang="en-US" sz="2000" dirty="0"/>
              <a:t>Choose a Type I error (</a:t>
            </a:r>
            <a:r>
              <a:rPr lang="en-US" sz="2000" dirty="0">
                <a:latin typeface="Symbol" pitchFamily="2" charset="2"/>
              </a:rPr>
              <a:t>a</a:t>
            </a:r>
            <a:r>
              <a:rPr lang="en-US" sz="2000" dirty="0"/>
              <a:t>-level) </a:t>
            </a:r>
          </a:p>
          <a:p>
            <a:r>
              <a:rPr lang="en-US" sz="2000" dirty="0"/>
              <a:t>Determine which values of the test statistic will lead you to reject the null hypothesis.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205534-124F-8F47-8D15-8A74107FE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050" y="1397313"/>
            <a:ext cx="1231900" cy="9017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4388531-D03D-F441-B802-E536AC55E3F3}"/>
                  </a:ext>
                </a:extLst>
              </p:cNvPr>
              <p:cNvSpPr txBox="1"/>
              <p:nvPr/>
            </p:nvSpPr>
            <p:spPr>
              <a:xfrm>
                <a:off x="3734601" y="950131"/>
                <a:ext cx="1174283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4388531-D03D-F441-B802-E536AC55E3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4601" y="950131"/>
                <a:ext cx="1174283" cy="276999"/>
              </a:xfrm>
              <a:prstGeom prst="rect">
                <a:avLst/>
              </a:prstGeom>
              <a:blipFill>
                <a:blip r:embed="rId3"/>
                <a:stretch>
                  <a:fillRect t="-8696" b="-391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044BA2D3-4343-8142-99DA-24915DD49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9207" y="3400311"/>
            <a:ext cx="3979354" cy="103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3038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4" name="Title 1">
            <a:extLst>
              <a:ext uri="{FF2B5EF4-FFF2-40B4-BE49-F238E27FC236}">
                <a16:creationId xmlns:a16="http://schemas.microsoft.com/office/drawing/2014/main" id="{74E3A8A2-7CBE-7043-A83D-BB8A4637E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0"/>
            <a:ext cx="5829300" cy="514350"/>
          </a:xfrm>
        </p:spPr>
        <p:txBody>
          <a:bodyPr/>
          <a:lstStyle/>
          <a:p>
            <a:r>
              <a:rPr lang="en-US" altLang="en-US"/>
              <a:t>The p-value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085" name="Content Placeholder 2">
                <a:extLst>
                  <a:ext uri="{FF2B5EF4-FFF2-40B4-BE49-F238E27FC236}">
                    <a16:creationId xmlns:a16="http://schemas.microsoft.com/office/drawing/2014/main" id="{57C98CE9-52B9-B246-98E8-2E2FA352BD0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1304" y="732723"/>
                <a:ext cx="8660295" cy="3355573"/>
              </a:xfrm>
            </p:spPr>
            <p:txBody>
              <a:bodyPr/>
              <a:lstStyle/>
              <a:p>
                <a:r>
                  <a:rPr lang="en-US" altLang="en-US" sz="2000" dirty="0"/>
                  <a:t>The p-value is </a:t>
                </a:r>
                <a:r>
                  <a:rPr lang="en-US" altLang="en-US" sz="2000" i="1" dirty="0"/>
                  <a:t>not the probability that the null hypothesis is true.</a:t>
                </a:r>
              </a:p>
              <a:p>
                <a:pPr lvl="1"/>
                <a:r>
                  <a:rPr lang="en-US" altLang="en-US" sz="1800" dirty="0"/>
                  <a:t>Classical frequentist approaches cannot attach probabilities to hypotheses.</a:t>
                </a:r>
              </a:p>
              <a:p>
                <a:pPr>
                  <a:buFontTx/>
                  <a:buNone/>
                </a:pPr>
                <a:endParaRPr lang="en-US" altLang="en-US" sz="2000" i="1" dirty="0"/>
              </a:p>
              <a:p>
                <a:pPr>
                  <a:buFontTx/>
                  <a:buNone/>
                </a:pPr>
                <a:endParaRPr lang="en-US" altLang="en-US" sz="2000" i="1" dirty="0"/>
              </a:p>
              <a:p>
                <a:r>
                  <a:rPr lang="en-US" altLang="en-US" sz="2000" dirty="0"/>
                  <a:t>The Type-I error (</a:t>
                </a:r>
                <a:r>
                  <a:rPr lang="en-US" altLang="en-US" sz="2000" dirty="0">
                    <a:latin typeface="Symbol" pitchFamily="2" charset="2"/>
                  </a:rPr>
                  <a:t>a</a:t>
                </a:r>
                <a:r>
                  <a:rPr lang="en-US" altLang="en-US" sz="2000" dirty="0"/>
                  <a:t>-level) of the test is not determined by the p-value. This should be determined before looking at the data.</a:t>
                </a:r>
              </a:p>
              <a:p>
                <a:r>
                  <a:rPr lang="en-US" altLang="en-US" sz="2000" dirty="0"/>
                  <a:t>The p-value does not indicate the size or importance of the observed effect. This is usually obtained by the parameter of interest </a:t>
                </a:r>
                <a14:m>
                  <m:oMath xmlns:m="http://schemas.openxmlformats.org/officeDocument/2006/math">
                    <m:r>
                      <a:rPr lang="en-US" alt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sz="2000" b="0" i="0" smtClean="0">
                        <a:ea typeface="Cambria Math" panose="02040503050406030204" pitchFamily="18" charset="0"/>
                      </a:rPr>
                      <m:t>or</m:t>
                    </m:r>
                    <m:r>
                      <a:rPr lang="en-US" alt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en-US" sz="2000" dirty="0"/>
                  <a:t>.</a:t>
                </a:r>
              </a:p>
              <a:p>
                <a:r>
                  <a:rPr lang="en-US" altLang="en-US" sz="2000" dirty="0"/>
                  <a:t>The p-value also does not indicate if the assumptions are valid or not.</a:t>
                </a:r>
              </a:p>
            </p:txBody>
          </p:sp>
        </mc:Choice>
        <mc:Fallback xmlns="">
          <p:sp>
            <p:nvSpPr>
              <p:cNvPr id="46085" name="Content Placeholder 2">
                <a:extLst>
                  <a:ext uri="{FF2B5EF4-FFF2-40B4-BE49-F238E27FC236}">
                    <a16:creationId xmlns:a16="http://schemas.microsoft.com/office/drawing/2014/main" id="{57C98CE9-52B9-B246-98E8-2E2FA352BD0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1304" y="732723"/>
                <a:ext cx="8660295" cy="3355573"/>
              </a:xfrm>
              <a:blipFill>
                <a:blip r:embed="rId3"/>
                <a:stretch>
                  <a:fillRect l="-439" t="-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7A557FE4-EC82-E641-8D79-A67715B05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2306" y="1493631"/>
            <a:ext cx="3518289" cy="712856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EDB53-9196-8547-973C-997A6FDE2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791" y="231006"/>
            <a:ext cx="8720417" cy="587141"/>
          </a:xfrm>
        </p:spPr>
        <p:txBody>
          <a:bodyPr/>
          <a:lstStyle/>
          <a:p>
            <a:r>
              <a:rPr lang="en-US" sz="3200" dirty="0"/>
              <a:t>Regression Across Many Correlated Variables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3519F12-8744-0F41-B1DC-21B47AD98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930" y="818148"/>
            <a:ext cx="5346955" cy="3819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6720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EDB53-9196-8547-973C-997A6FDE2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941" y="205979"/>
            <a:ext cx="8720417" cy="857250"/>
          </a:xfrm>
        </p:spPr>
        <p:txBody>
          <a:bodyPr/>
          <a:lstStyle/>
          <a:p>
            <a:r>
              <a:rPr lang="en-US" dirty="0"/>
              <a:t>Regression Across Many Correlated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44ABD-2458-804B-BEDD-1F11C1308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6924"/>
            <a:ext cx="8229600" cy="2662062"/>
          </a:xfrm>
        </p:spPr>
        <p:txBody>
          <a:bodyPr/>
          <a:lstStyle/>
          <a:p>
            <a:r>
              <a:rPr lang="en-US" dirty="0"/>
              <a:t>Univariate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A2E87E-C996-0A4D-8F59-A369FAFFE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642" y="2207725"/>
            <a:ext cx="4626135" cy="9669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EFEBC0-EE99-DB42-AF2F-E7B15C09B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900" y="3268599"/>
            <a:ext cx="1829348" cy="498913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22C7A37A-F03E-1341-809B-052B24EFA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335" y="1790012"/>
            <a:ext cx="3877023" cy="2769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15280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EDB53-9196-8547-973C-997A6FDE2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941" y="205979"/>
            <a:ext cx="8720417" cy="857250"/>
          </a:xfrm>
        </p:spPr>
        <p:txBody>
          <a:bodyPr/>
          <a:lstStyle/>
          <a:p>
            <a:r>
              <a:rPr lang="en-US" dirty="0"/>
              <a:t>Multiple Testing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E8FC6C-EE6F-FB4F-BEFF-1BFFA23ED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217" y="843311"/>
            <a:ext cx="3729154" cy="37291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ACAE6D-2F46-3140-B2DA-5115E7B85CE4}"/>
              </a:ext>
            </a:extLst>
          </p:cNvPr>
          <p:cNvSpPr txBox="1"/>
          <p:nvPr/>
        </p:nvSpPr>
        <p:spPr>
          <a:xfrm>
            <a:off x="1590222" y="1063229"/>
            <a:ext cx="324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Observed P-value Distribution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B3D15E5-6579-1C43-8F59-950B54F1F58E}"/>
              </a:ext>
            </a:extLst>
          </p:cNvPr>
          <p:cNvGrpSpPr/>
          <p:nvPr/>
        </p:nvGrpSpPr>
        <p:grpSpPr>
          <a:xfrm>
            <a:off x="5145904" y="843310"/>
            <a:ext cx="3729155" cy="3729155"/>
            <a:chOff x="5145904" y="843310"/>
            <a:chExt cx="3729155" cy="372915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B4A6E51-6EF5-8A4F-8899-FD99288E6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45904" y="843310"/>
              <a:ext cx="3729155" cy="372915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E791153-AEF5-8649-A2CE-0567FE78BD16}"/>
                </a:ext>
              </a:extLst>
            </p:cNvPr>
            <p:cNvSpPr txBox="1"/>
            <p:nvPr/>
          </p:nvSpPr>
          <p:spPr>
            <a:xfrm>
              <a:off x="5682601" y="1063229"/>
              <a:ext cx="29290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Oracle P-value Distribution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0104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EDB53-9196-8547-973C-997A6FDE2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941" y="205979"/>
            <a:ext cx="8720417" cy="857250"/>
          </a:xfrm>
        </p:spPr>
        <p:txBody>
          <a:bodyPr/>
          <a:lstStyle/>
          <a:p>
            <a:r>
              <a:rPr lang="en-US" dirty="0"/>
              <a:t>Multiple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44ABD-2458-804B-BEDD-1F11C1308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642" y="920477"/>
            <a:ext cx="4744460" cy="3257514"/>
          </a:xfrm>
        </p:spPr>
        <p:txBody>
          <a:bodyPr/>
          <a:lstStyle/>
          <a:p>
            <a:r>
              <a:rPr lang="en-US" sz="1800" dirty="0"/>
              <a:t>Bonferroni correction</a:t>
            </a:r>
          </a:p>
          <a:p>
            <a:pPr lvl="1"/>
            <a:r>
              <a:rPr lang="en-US" sz="1600" dirty="0"/>
              <a:t>p &lt; </a:t>
            </a:r>
            <a:r>
              <a:rPr lang="en-US" sz="1600" dirty="0">
                <a:latin typeface="Symbol" pitchFamily="2" charset="2"/>
              </a:rPr>
              <a:t>a</a:t>
            </a:r>
            <a:r>
              <a:rPr lang="en-US" sz="1600" dirty="0"/>
              <a:t>/N (ensure that the overall probability of declaring significance is maintained).</a:t>
            </a:r>
          </a:p>
          <a:p>
            <a:pPr lvl="1"/>
            <a:r>
              <a:rPr lang="en-US" sz="1600" dirty="0"/>
              <a:t>Conservative with non-independent tests.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4A6E51-6EF5-8A4F-8899-FD99288E6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904" y="843310"/>
            <a:ext cx="3729155" cy="372915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F658278-75B4-FD4A-ABF9-74A3855929DF}"/>
              </a:ext>
            </a:extLst>
          </p:cNvPr>
          <p:cNvCxnSpPr/>
          <p:nvPr/>
        </p:nvCxnSpPr>
        <p:spPr>
          <a:xfrm flipV="1">
            <a:off x="5842535" y="1063229"/>
            <a:ext cx="0" cy="2950506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8F9D342-2ED4-EE49-9AED-F0F3A8B85D98}"/>
              </a:ext>
            </a:extLst>
          </p:cNvPr>
          <p:cNvCxnSpPr/>
          <p:nvPr/>
        </p:nvCxnSpPr>
        <p:spPr>
          <a:xfrm flipV="1">
            <a:off x="5754303" y="1051999"/>
            <a:ext cx="0" cy="2950506"/>
          </a:xfrm>
          <a:prstGeom prst="line">
            <a:avLst/>
          </a:prstGeom>
          <a:ln w="38100"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6484677-ADE4-7342-B3FB-2A5C217D068E}"/>
                  </a:ext>
                </a:extLst>
              </p:cNvPr>
              <p:cNvSpPr txBox="1"/>
              <p:nvPr/>
            </p:nvSpPr>
            <p:spPr>
              <a:xfrm>
                <a:off x="5956835" y="920477"/>
                <a:ext cx="144475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=0.05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6484677-ADE4-7342-B3FB-2A5C217D06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6835" y="920477"/>
                <a:ext cx="1444754" cy="430887"/>
              </a:xfrm>
              <a:prstGeom prst="rect">
                <a:avLst/>
              </a:prstGeom>
              <a:blipFill>
                <a:blip r:embed="rId3"/>
                <a:stretch>
                  <a:fillRect l="-1739" r="-6087" b="-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666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EDB53-9196-8547-973C-997A6FDE2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941" y="205979"/>
            <a:ext cx="8720417" cy="857250"/>
          </a:xfrm>
        </p:spPr>
        <p:txBody>
          <a:bodyPr/>
          <a:lstStyle/>
          <a:p>
            <a:r>
              <a:rPr lang="en-US" dirty="0"/>
              <a:t>Multiple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44ABD-2458-804B-BEDD-1F11C1308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642" y="920477"/>
            <a:ext cx="4744460" cy="3257514"/>
          </a:xfrm>
        </p:spPr>
        <p:txBody>
          <a:bodyPr/>
          <a:lstStyle/>
          <a:p>
            <a:r>
              <a:rPr lang="en-US" sz="1800" dirty="0"/>
              <a:t>Bonferroni correction</a:t>
            </a:r>
          </a:p>
          <a:p>
            <a:pPr lvl="1"/>
            <a:r>
              <a:rPr lang="en-US" sz="1600" dirty="0"/>
              <a:t>p &lt; </a:t>
            </a:r>
            <a:r>
              <a:rPr lang="en-US" sz="1600" dirty="0">
                <a:latin typeface="Symbol" pitchFamily="2" charset="2"/>
              </a:rPr>
              <a:t>a</a:t>
            </a:r>
            <a:r>
              <a:rPr lang="en-US" sz="1600" dirty="0"/>
              <a:t>/N (ensure that the overall probability of declaring significance is maintained).</a:t>
            </a:r>
          </a:p>
          <a:p>
            <a:pPr lvl="1"/>
            <a:r>
              <a:rPr lang="en-US" sz="1600" dirty="0"/>
              <a:t>Conservative with non-independent tests.</a:t>
            </a:r>
          </a:p>
          <a:p>
            <a:r>
              <a:rPr lang="en-US" sz="1800" dirty="0"/>
              <a:t>FDR:</a:t>
            </a:r>
          </a:p>
          <a:p>
            <a:pPr lvl="1"/>
            <a:r>
              <a:rPr lang="en-US" sz="1400" dirty="0"/>
              <a:t>Multiple types of implementation.</a:t>
            </a:r>
          </a:p>
          <a:p>
            <a:pPr lvl="1"/>
            <a:r>
              <a:rPr lang="en-US" sz="1400" dirty="0"/>
              <a:t>Estimate the expected proportion of </a:t>
            </a:r>
            <a:r>
              <a:rPr lang="en-US" sz="1400" b="1" dirty="0"/>
              <a:t>false positives</a:t>
            </a:r>
            <a:r>
              <a:rPr lang="en-US" sz="1400" dirty="0"/>
              <a:t> to the number of </a:t>
            </a:r>
            <a:r>
              <a:rPr lang="en-US" sz="1400" b="1" dirty="0"/>
              <a:t>total declared significant</a:t>
            </a:r>
            <a:r>
              <a:rPr lang="en-US" sz="1400" dirty="0"/>
              <a:t>.</a:t>
            </a:r>
          </a:p>
          <a:p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4A6E51-6EF5-8A4F-8899-FD99288E6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904" y="843310"/>
            <a:ext cx="3729155" cy="372915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F016FD-1368-8747-BFFB-8DEA6A8D9031}"/>
              </a:ext>
            </a:extLst>
          </p:cNvPr>
          <p:cNvCxnSpPr/>
          <p:nvPr/>
        </p:nvCxnSpPr>
        <p:spPr>
          <a:xfrm flipV="1">
            <a:off x="5975684" y="1063229"/>
            <a:ext cx="0" cy="2950506"/>
          </a:xfrm>
          <a:prstGeom prst="line">
            <a:avLst/>
          </a:prstGeom>
          <a:ln w="38100"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CAA4E5-5674-924A-8E8C-91AB49A84C2F}"/>
                  </a:ext>
                </a:extLst>
              </p:cNvPr>
              <p:cNvSpPr txBox="1"/>
              <p:nvPr/>
            </p:nvSpPr>
            <p:spPr>
              <a:xfrm>
                <a:off x="3295597" y="3459804"/>
                <a:ext cx="1405000" cy="8138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CAA4E5-5674-924A-8E8C-91AB49A84C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5597" y="3459804"/>
                <a:ext cx="1405000" cy="813813"/>
              </a:xfrm>
              <a:prstGeom prst="rect">
                <a:avLst/>
              </a:prstGeom>
              <a:blipFill>
                <a:blip r:embed="rId3"/>
                <a:stretch>
                  <a:fillRect l="-5357" r="-3571" b="-13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720EDE77-67F4-1641-BCEB-D35B4CD9E876}"/>
              </a:ext>
            </a:extLst>
          </p:cNvPr>
          <p:cNvGrpSpPr/>
          <p:nvPr/>
        </p:nvGrpSpPr>
        <p:grpSpPr>
          <a:xfrm>
            <a:off x="4119613" y="1129766"/>
            <a:ext cx="1913823" cy="3296251"/>
            <a:chOff x="4119613" y="1129766"/>
            <a:chExt cx="1913823" cy="329625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B3C1704-19AF-744E-9B26-513CE39441E1}"/>
                </a:ext>
              </a:extLst>
            </p:cNvPr>
            <p:cNvSpPr/>
            <p:nvPr/>
          </p:nvSpPr>
          <p:spPr>
            <a:xfrm>
              <a:off x="5601904" y="1129766"/>
              <a:ext cx="431532" cy="2330038"/>
            </a:xfrm>
            <a:prstGeom prst="ellipse">
              <a:avLst/>
            </a:prstGeom>
            <a:noFill/>
            <a:ln w="381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02A5686A-A455-444B-8066-6066308CD80C}"/>
                </a:ext>
              </a:extLst>
            </p:cNvPr>
            <p:cNvCxnSpPr>
              <a:cxnSpLocks/>
              <a:stCxn id="19" idx="6"/>
              <a:endCxn id="9" idx="3"/>
            </p:cNvCxnSpPr>
            <p:nvPr/>
          </p:nvCxnSpPr>
          <p:spPr>
            <a:xfrm flipV="1">
              <a:off x="4849125" y="3118578"/>
              <a:ext cx="815975" cy="1009858"/>
            </a:xfrm>
            <a:prstGeom prst="straightConnector1">
              <a:avLst/>
            </a:prstGeom>
            <a:ln w="38100"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18BDDD3-5CEF-214A-8C4F-D72FD8778440}"/>
                </a:ext>
              </a:extLst>
            </p:cNvPr>
            <p:cNvSpPr/>
            <p:nvPr/>
          </p:nvSpPr>
          <p:spPr>
            <a:xfrm>
              <a:off x="4119613" y="3830855"/>
              <a:ext cx="729512" cy="595162"/>
            </a:xfrm>
            <a:prstGeom prst="ellipse">
              <a:avLst/>
            </a:prstGeom>
            <a:noFill/>
            <a:ln w="381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96C4611-6D9F-D54A-A387-B8C71FD3943B}"/>
              </a:ext>
            </a:extLst>
          </p:cNvPr>
          <p:cNvGrpSpPr/>
          <p:nvPr/>
        </p:nvGrpSpPr>
        <p:grpSpPr>
          <a:xfrm>
            <a:off x="3688080" y="3307404"/>
            <a:ext cx="2365369" cy="757736"/>
            <a:chOff x="3688080" y="3307404"/>
            <a:chExt cx="2365369" cy="757736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E232627C-AA51-D546-A210-615B3A652B79}"/>
                </a:ext>
              </a:extLst>
            </p:cNvPr>
            <p:cNvCxnSpPr>
              <a:cxnSpLocks/>
              <a:endCxn id="30" idx="2"/>
            </p:cNvCxnSpPr>
            <p:nvPr/>
          </p:nvCxnSpPr>
          <p:spPr>
            <a:xfrm>
              <a:off x="4234178" y="3623507"/>
              <a:ext cx="1387739" cy="156323"/>
            </a:xfrm>
            <a:prstGeom prst="straightConnector1">
              <a:avLst/>
            </a:prstGeom>
            <a:ln w="38100">
              <a:solidFill>
                <a:srgbClr val="9E1435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5DC805B-202C-F843-8FDE-7B4CEF5AAE55}"/>
                </a:ext>
              </a:extLst>
            </p:cNvPr>
            <p:cNvSpPr/>
            <p:nvPr/>
          </p:nvSpPr>
          <p:spPr>
            <a:xfrm>
              <a:off x="5621917" y="3494519"/>
              <a:ext cx="431532" cy="570621"/>
            </a:xfrm>
            <a:prstGeom prst="ellipse">
              <a:avLst/>
            </a:prstGeom>
            <a:noFill/>
            <a:ln w="38100">
              <a:solidFill>
                <a:srgbClr val="9E1435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279E2C0-7406-9B4B-9FEF-A26A26B323D0}"/>
                </a:ext>
              </a:extLst>
            </p:cNvPr>
            <p:cNvSpPr/>
            <p:nvPr/>
          </p:nvSpPr>
          <p:spPr>
            <a:xfrm>
              <a:off x="3688080" y="3307404"/>
              <a:ext cx="606795" cy="570621"/>
            </a:xfrm>
            <a:prstGeom prst="ellipse">
              <a:avLst/>
            </a:prstGeom>
            <a:noFill/>
            <a:ln w="38100">
              <a:solidFill>
                <a:srgbClr val="9E1435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2EF3F8-066B-7F47-B0F6-9562CFB063FC}"/>
              </a:ext>
            </a:extLst>
          </p:cNvPr>
          <p:cNvGrpSpPr/>
          <p:nvPr/>
        </p:nvGrpSpPr>
        <p:grpSpPr>
          <a:xfrm>
            <a:off x="5665100" y="3541141"/>
            <a:ext cx="3065684" cy="6444"/>
            <a:chOff x="5665100" y="3541141"/>
            <a:chExt cx="3065684" cy="6444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0DA71C1-58FB-A94B-BDCE-D53A75DFB3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26942" y="3541141"/>
              <a:ext cx="2103842" cy="0"/>
            </a:xfrm>
            <a:prstGeom prst="line">
              <a:avLst/>
            </a:prstGeom>
            <a:ln w="76200">
              <a:solidFill>
                <a:schemeClr val="tx1"/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6F442F5-CAC4-F340-83F8-F5C734A663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65100" y="3541141"/>
              <a:ext cx="961842" cy="6444"/>
            </a:xfrm>
            <a:prstGeom prst="line">
              <a:avLst/>
            </a:prstGeom>
            <a:ln w="76200">
              <a:solidFill>
                <a:schemeClr val="tx1"/>
              </a:solidFill>
              <a:prstDash val="sysDot"/>
              <a:headEnd type="none"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47749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AFBC2-4461-624F-AAE5-1BF2CE55A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906"/>
            <a:ext cx="8434039" cy="683941"/>
          </a:xfrm>
        </p:spPr>
        <p:txBody>
          <a:bodyPr/>
          <a:lstStyle/>
          <a:p>
            <a:r>
              <a:rPr lang="en-US" sz="3600" dirty="0"/>
              <a:t>Bayesian False Discovery Probability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0178B-2331-C24E-97F0-7C57A272D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54824"/>
            <a:ext cx="8229600" cy="3394472"/>
          </a:xfrm>
        </p:spPr>
        <p:txBody>
          <a:bodyPr/>
          <a:lstStyle/>
          <a:p>
            <a:r>
              <a:rPr lang="en-US" sz="1800" dirty="0"/>
              <a:t>Calculates the probability of a hypothesis in a Bayesian framework.</a:t>
            </a:r>
          </a:p>
          <a:p>
            <a:endParaRPr lang="en-US" sz="1800" dirty="0"/>
          </a:p>
          <a:p>
            <a:r>
              <a:rPr lang="en-US" sz="1800" dirty="0"/>
              <a:t>We end up with the probability of the data averaging over both the null and alternative hypotheses.</a:t>
            </a:r>
          </a:p>
          <a:p>
            <a:endParaRPr lang="en-US" sz="1800" dirty="0"/>
          </a:p>
          <a:p>
            <a:r>
              <a:rPr lang="en-US" sz="1800" dirty="0"/>
              <a:t>Then we can calculate the probability of the null hypothesis given the data: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FD5BC667-91E5-144D-B4F1-8E8AEE885B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0985" y="4594623"/>
            <a:ext cx="237966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0" dirty="0">
                <a:solidFill>
                  <a:schemeClr val="bg2"/>
                </a:solidFill>
              </a:rPr>
              <a:t>Wakefield 2007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AB107F-C3D6-FF4D-B9FA-19955CC57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839" y="2925646"/>
            <a:ext cx="4978400" cy="749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00D469-6ABA-9C41-A0F6-C7A5312C0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0647" y="3834321"/>
            <a:ext cx="1092200" cy="3556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34665CB2-8481-2249-9A04-48D2D38DED2E}"/>
              </a:ext>
            </a:extLst>
          </p:cNvPr>
          <p:cNvGrpSpPr/>
          <p:nvPr/>
        </p:nvGrpSpPr>
        <p:grpSpPr>
          <a:xfrm>
            <a:off x="2825795" y="2983910"/>
            <a:ext cx="3107753" cy="631674"/>
            <a:chOff x="2825795" y="2983910"/>
            <a:chExt cx="3107753" cy="63167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304C9D42-E738-D64D-902E-BEC65AC10F69}"/>
                    </a:ext>
                  </a:extLst>
                </p:cNvPr>
                <p:cNvSpPr txBox="1"/>
                <p:nvPr/>
              </p:nvSpPr>
              <p:spPr>
                <a:xfrm>
                  <a:off x="4948306" y="2983910"/>
                  <a:ext cx="446313" cy="292003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304C9D42-E738-D64D-902E-BEC65AC10F6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48306" y="2983910"/>
                  <a:ext cx="446313" cy="292003"/>
                </a:xfrm>
                <a:prstGeom prst="rect">
                  <a:avLst/>
                </a:prstGeom>
                <a:blipFill>
                  <a:blip r:embed="rId4"/>
                  <a:stretch>
                    <a:fillRect t="-20833" b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EEC26939-33F9-6340-BDC6-1E214F995141}"/>
                    </a:ext>
                  </a:extLst>
                </p:cNvPr>
                <p:cNvSpPr txBox="1"/>
                <p:nvPr/>
              </p:nvSpPr>
              <p:spPr>
                <a:xfrm>
                  <a:off x="3925049" y="3316897"/>
                  <a:ext cx="446313" cy="292003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EEC26939-33F9-6340-BDC6-1E214F99514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25049" y="3316897"/>
                  <a:ext cx="446313" cy="292003"/>
                </a:xfrm>
                <a:prstGeom prst="rect">
                  <a:avLst/>
                </a:prstGeom>
                <a:blipFill>
                  <a:blip r:embed="rId5"/>
                  <a:stretch>
                    <a:fillRect t="-25000" b="-291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DDB89A05-A756-0342-BD92-619FF6277103}"/>
                    </a:ext>
                  </a:extLst>
                </p:cNvPr>
                <p:cNvSpPr txBox="1"/>
                <p:nvPr/>
              </p:nvSpPr>
              <p:spPr>
                <a:xfrm>
                  <a:off x="5487235" y="3323581"/>
                  <a:ext cx="446313" cy="292003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DDB89A05-A756-0342-BD92-619FF627710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87235" y="3323581"/>
                  <a:ext cx="446313" cy="292003"/>
                </a:xfrm>
                <a:prstGeom prst="rect">
                  <a:avLst/>
                </a:prstGeom>
                <a:blipFill>
                  <a:blip r:embed="rId6"/>
                  <a:stretch>
                    <a:fillRect t="-20833" b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8F1D114E-BF19-7149-A1BE-7C0B431EFA9B}"/>
                    </a:ext>
                  </a:extLst>
                </p:cNvPr>
                <p:cNvSpPr txBox="1"/>
                <p:nvPr/>
              </p:nvSpPr>
              <p:spPr>
                <a:xfrm>
                  <a:off x="2825795" y="3154294"/>
                  <a:ext cx="446313" cy="292003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8F1D114E-BF19-7149-A1BE-7C0B431EFA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25795" y="3154294"/>
                  <a:ext cx="446313" cy="292003"/>
                </a:xfrm>
                <a:prstGeom prst="rect">
                  <a:avLst/>
                </a:prstGeom>
                <a:blipFill>
                  <a:blip r:embed="rId7"/>
                  <a:stretch>
                    <a:fillRect t="-20833" b="-291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4075445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0178B-2331-C24E-97F0-7C57A272D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733" y="1541650"/>
            <a:ext cx="8229600" cy="803461"/>
          </a:xfrm>
        </p:spPr>
        <p:txBody>
          <a:bodyPr/>
          <a:lstStyle/>
          <a:p>
            <a:r>
              <a:rPr lang="en-US" sz="1800" dirty="0"/>
              <a:t>The advantage is that the alternative hypothesis is a function of the effect estimate: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FD5BC667-91E5-144D-B4F1-8E8AEE885B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0985" y="4594623"/>
            <a:ext cx="237966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0" dirty="0">
                <a:solidFill>
                  <a:schemeClr val="bg2"/>
                </a:solidFill>
              </a:rPr>
              <a:t>Wakefield 2007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378B6D-1387-6C48-BE1D-6F5BABBEF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633" y="1847850"/>
            <a:ext cx="5003800" cy="7239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67691A-8896-6140-A0F9-642909A9DE02}"/>
              </a:ext>
            </a:extLst>
          </p:cNvPr>
          <p:cNvSpPr txBox="1">
            <a:spLocks/>
          </p:cNvSpPr>
          <p:nvPr/>
        </p:nvSpPr>
        <p:spPr>
          <a:xfrm>
            <a:off x="456733" y="2795555"/>
            <a:ext cx="8229600" cy="46196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And the ratio of both hypotheses is the Bayes factor:</a:t>
            </a:r>
          </a:p>
          <a:p>
            <a:endParaRPr lang="en-US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8EFF64-9555-C04E-B370-437CA886E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6206" y="3331006"/>
            <a:ext cx="2489200" cy="11557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86E3672-2F92-B349-AD95-CE27F0C1E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906"/>
            <a:ext cx="8434039" cy="683941"/>
          </a:xfrm>
        </p:spPr>
        <p:txBody>
          <a:bodyPr/>
          <a:lstStyle/>
          <a:p>
            <a:r>
              <a:rPr lang="en-US" sz="3600" dirty="0"/>
              <a:t>Bayesian False Discovery Probability</a:t>
            </a:r>
          </a:p>
        </p:txBody>
      </p:sp>
    </p:spTree>
    <p:extLst>
      <p:ext uri="{BB962C8B-B14F-4D97-AF65-F5344CB8AC3E}">
        <p14:creationId xmlns:p14="http://schemas.microsoft.com/office/powerpoint/2010/main" val="41467981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D8897-B86C-EC48-BA70-CAD56548B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9" y="155766"/>
            <a:ext cx="8229600" cy="857250"/>
          </a:xfrm>
        </p:spPr>
        <p:txBody>
          <a:bodyPr/>
          <a:lstStyle/>
          <a:p>
            <a:r>
              <a:rPr lang="en-US" dirty="0"/>
              <a:t>Mixture of Hypotheses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4CDE3-1004-D949-8076-FBA1191C0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411" y="870699"/>
            <a:ext cx="8229600" cy="648820"/>
          </a:xfrm>
        </p:spPr>
        <p:txBody>
          <a:bodyPr/>
          <a:lstStyle/>
          <a:p>
            <a:r>
              <a:rPr lang="en-US" sz="2000" dirty="0"/>
              <a:t>Normal densities of the effect estimate under the null and alternative hypotheses. 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Picture 2" descr="NormMixtureAtZero">
            <a:extLst>
              <a:ext uri="{FF2B5EF4-FFF2-40B4-BE49-F238E27FC236}">
                <a16:creationId xmlns:a16="http://schemas.microsoft.com/office/drawing/2014/main" id="{30494AA0-9CBD-714A-AB4C-ADAF4C645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115" y="1519519"/>
            <a:ext cx="3096185" cy="3096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8C6F5F-0367-F548-AE6C-A56110F93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6947" y="1535158"/>
            <a:ext cx="1357506" cy="45930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B4F0D4E-FC0B-7B42-B06A-7A814B739C73}"/>
              </a:ext>
            </a:extLst>
          </p:cNvPr>
          <p:cNvCxnSpPr>
            <a:cxnSpLocks/>
          </p:cNvCxnSpPr>
          <p:nvPr/>
        </p:nvCxnSpPr>
        <p:spPr>
          <a:xfrm flipV="1">
            <a:off x="4707173" y="3425078"/>
            <a:ext cx="0" cy="558527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B1FC8CB-7EAE-2041-9F0A-4676EF443C0B}"/>
                  </a:ext>
                </a:extLst>
              </p:cNvPr>
              <p:cNvSpPr txBox="1"/>
              <p:nvPr/>
            </p:nvSpPr>
            <p:spPr>
              <a:xfrm>
                <a:off x="4625789" y="2910637"/>
                <a:ext cx="353878" cy="5192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B1FC8CB-7EAE-2041-9F0A-4676EF443C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5789" y="2910637"/>
                <a:ext cx="353878" cy="519245"/>
              </a:xfrm>
              <a:prstGeom prst="rect">
                <a:avLst/>
              </a:prstGeom>
              <a:blipFill>
                <a:blip r:embed="rId5"/>
                <a:stretch>
                  <a:fillRect l="-37931" t="-20930" r="-34483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2050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524" y="219136"/>
            <a:ext cx="8522340" cy="857250"/>
          </a:xfrm>
        </p:spPr>
        <p:txBody>
          <a:bodyPr/>
          <a:lstStyle/>
          <a:p>
            <a:r>
              <a:rPr lang="en-US" dirty="0" err="1"/>
              <a:t>Genomewide</a:t>
            </a:r>
            <a:r>
              <a:rPr lang="en-US" dirty="0"/>
              <a:t> Association Studies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10F108-6CCF-644B-B75D-95C9A6FE1930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2720159" y="3753325"/>
            <a:ext cx="36550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AB20CA6-D322-4C4E-9899-AB449A7C0FA1}"/>
              </a:ext>
            </a:extLst>
          </p:cNvPr>
          <p:cNvSpPr/>
          <p:nvPr/>
        </p:nvSpPr>
        <p:spPr>
          <a:xfrm>
            <a:off x="6375229" y="3328022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2749DE-2F57-BB4A-A9D5-DED80905D1FE}"/>
              </a:ext>
            </a:extLst>
          </p:cNvPr>
          <p:cNvSpPr/>
          <p:nvPr/>
        </p:nvSpPr>
        <p:spPr>
          <a:xfrm>
            <a:off x="1869554" y="3328022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C6B7C-F7D9-A347-ACF1-A4058ECA9EA5}"/>
              </a:ext>
            </a:extLst>
          </p:cNvPr>
          <p:cNvSpPr txBox="1"/>
          <p:nvPr/>
        </p:nvSpPr>
        <p:spPr>
          <a:xfrm>
            <a:off x="709478" y="810630"/>
            <a:ext cx="77250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Does variation in germline genetics influence obesity in children?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B7C14-B317-DE43-81A0-1075B18A955C}"/>
              </a:ext>
            </a:extLst>
          </p:cNvPr>
          <p:cNvSpPr/>
          <p:nvPr/>
        </p:nvSpPr>
        <p:spPr>
          <a:xfrm>
            <a:off x="409848" y="3568658"/>
            <a:ext cx="12321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SNP, PRS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31FDF1-9BA1-5448-A803-67A9C9E9E439}"/>
              </a:ext>
            </a:extLst>
          </p:cNvPr>
          <p:cNvSpPr/>
          <p:nvPr/>
        </p:nvSpPr>
        <p:spPr>
          <a:xfrm>
            <a:off x="7390646" y="3568658"/>
            <a:ext cx="59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7530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D8897-B86C-EC48-BA70-CAD56548B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89" y="155766"/>
            <a:ext cx="8229600" cy="857250"/>
          </a:xfrm>
        </p:spPr>
        <p:txBody>
          <a:bodyPr/>
          <a:lstStyle/>
          <a:p>
            <a:r>
              <a:rPr lang="en-US" dirty="0"/>
              <a:t>Mixture of Hypotheses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4CDE3-1004-D949-8076-FBA1191C0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411" y="870699"/>
            <a:ext cx="8229600" cy="648820"/>
          </a:xfrm>
        </p:spPr>
        <p:txBody>
          <a:bodyPr/>
          <a:lstStyle/>
          <a:p>
            <a:r>
              <a:rPr lang="en-US" sz="2000" dirty="0"/>
              <a:t>Normal densities of the effect estimate under the null and alternative hypotheses. 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Picture 2" descr="NormMixtureAtZero">
            <a:extLst>
              <a:ext uri="{FF2B5EF4-FFF2-40B4-BE49-F238E27FC236}">
                <a16:creationId xmlns:a16="http://schemas.microsoft.com/office/drawing/2014/main" id="{30494AA0-9CBD-714A-AB4C-ADAF4C645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115" y="1519519"/>
            <a:ext cx="3096185" cy="3096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8C6F5F-0367-F548-AE6C-A56110F93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6947" y="1535158"/>
            <a:ext cx="1357506" cy="459307"/>
          </a:xfrm>
          <a:prstGeom prst="rect">
            <a:avLst/>
          </a:prstGeom>
        </p:spPr>
      </p:pic>
      <p:cxnSp>
        <p:nvCxnSpPr>
          <p:cNvPr id="9" name="Straight Arrow Connector 17">
            <a:extLst>
              <a:ext uri="{FF2B5EF4-FFF2-40B4-BE49-F238E27FC236}">
                <a16:creationId xmlns:a16="http://schemas.microsoft.com/office/drawing/2014/main" id="{F3C80E0A-19CB-AF45-9EA5-6577B8405188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4707173" y="3983605"/>
            <a:ext cx="762281" cy="517796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" name="Straight Arrow Connector 19">
            <a:extLst>
              <a:ext uri="{FF2B5EF4-FFF2-40B4-BE49-F238E27FC236}">
                <a16:creationId xmlns:a16="http://schemas.microsoft.com/office/drawing/2014/main" id="{1BDD7661-9DFD-734A-9163-0F345ACDF10C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4802728" y="3158378"/>
            <a:ext cx="851760" cy="378632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B4F0D4E-FC0B-7B42-B06A-7A814B739C73}"/>
              </a:ext>
            </a:extLst>
          </p:cNvPr>
          <p:cNvCxnSpPr>
            <a:cxnSpLocks/>
          </p:cNvCxnSpPr>
          <p:nvPr/>
        </p:nvCxnSpPr>
        <p:spPr>
          <a:xfrm flipV="1">
            <a:off x="4707173" y="3425078"/>
            <a:ext cx="0" cy="558527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B1FC8CB-7EAE-2041-9F0A-4676EF443C0B}"/>
                  </a:ext>
                </a:extLst>
              </p:cNvPr>
              <p:cNvSpPr txBox="1"/>
              <p:nvPr/>
            </p:nvSpPr>
            <p:spPr>
              <a:xfrm>
                <a:off x="4625789" y="2910637"/>
                <a:ext cx="353878" cy="5192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B1FC8CB-7EAE-2041-9F0A-4676EF443C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5789" y="2910637"/>
                <a:ext cx="353878" cy="519245"/>
              </a:xfrm>
              <a:prstGeom prst="rect">
                <a:avLst/>
              </a:prstGeom>
              <a:blipFill>
                <a:blip r:embed="rId5"/>
                <a:stretch>
                  <a:fillRect l="-37931" t="-20930" r="-34483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92111BD-100D-0447-9463-8B18802360D6}"/>
                  </a:ext>
                </a:extLst>
              </p:cNvPr>
              <p:cNvSpPr txBox="1"/>
              <p:nvPr/>
            </p:nvSpPr>
            <p:spPr>
              <a:xfrm>
                <a:off x="5725790" y="2635217"/>
                <a:ext cx="2843471" cy="5587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32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=0.82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92111BD-100D-0447-9463-8B18802360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5790" y="2635217"/>
                <a:ext cx="2843471" cy="558743"/>
              </a:xfrm>
              <a:prstGeom prst="rect">
                <a:avLst/>
              </a:prstGeom>
              <a:blipFill>
                <a:blip r:embed="rId6"/>
                <a:stretch>
                  <a:fillRect l="-2667" t="-17778" r="-3111" b="-24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82EBA74-97F3-9E43-8EA4-F435CEE9FCB0}"/>
                  </a:ext>
                </a:extLst>
              </p:cNvPr>
              <p:cNvSpPr txBox="1"/>
              <p:nvPr/>
            </p:nvSpPr>
            <p:spPr>
              <a:xfrm>
                <a:off x="5469454" y="4056961"/>
                <a:ext cx="2852960" cy="5587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32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</m:e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=0.09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82EBA74-97F3-9E43-8EA4-F435CEE9FC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9454" y="4056961"/>
                <a:ext cx="2852960" cy="558743"/>
              </a:xfrm>
              <a:prstGeom prst="rect">
                <a:avLst/>
              </a:prstGeom>
              <a:blipFill>
                <a:blip r:embed="rId7"/>
                <a:stretch>
                  <a:fillRect l="-2655" t="-17778" r="-2655" b="-24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94934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D8897-B86C-EC48-BA70-CAD56548B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 Value Adjustment for Correlated Test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C4CDE3-1004-D949-8076-FBA1191C08C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03411" y="870698"/>
                <a:ext cx="5424895" cy="3407103"/>
              </a:xfrm>
            </p:spPr>
            <p:txBody>
              <a:bodyPr/>
              <a:lstStyle/>
              <a:p>
                <a:r>
                  <a:rPr lang="en-US" sz="2000" dirty="0"/>
                  <a:t>Many common association tests are based on or related to test statistics that are asymptotically distributed as multivariate normal with known/estimated covariance matrix.</a:t>
                </a:r>
              </a:p>
              <a:p>
                <a:endParaRPr lang="en-US" sz="2000" dirty="0"/>
              </a:p>
              <a:p>
                <a:endParaRPr lang="en-US" sz="2000" dirty="0"/>
              </a:p>
              <a:p>
                <a:endParaRPr lang="en-US" sz="2000" dirty="0"/>
              </a:p>
              <a:p>
                <a:r>
                  <a:rPr lang="en-US" sz="2000" dirty="0"/>
                  <a:t>For two-sided tests, 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</m:oMath>
                </a14:m>
                <a:r>
                  <a:rPr lang="en-US" sz="2000" dirty="0"/>
                  <a:t> is the standard normal distribution function.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C4CDE3-1004-D949-8076-FBA1191C08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3411" y="870698"/>
                <a:ext cx="5424895" cy="3407103"/>
              </a:xfrm>
              <a:blipFill>
                <a:blip r:embed="rId2"/>
                <a:stretch>
                  <a:fillRect l="-935" t="-1115" r="-935" b="-29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DA19586C-5633-5A40-A7CB-E6E1F3195D61}"/>
              </a:ext>
            </a:extLst>
          </p:cNvPr>
          <p:cNvSpPr txBox="1"/>
          <p:nvPr/>
        </p:nvSpPr>
        <p:spPr>
          <a:xfrm>
            <a:off x="1218128" y="4718391"/>
            <a:ext cx="38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Conneely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Boehnke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AJHG 2007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33A13E-3402-1745-BE6D-B9B81A940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4111" y="2423554"/>
            <a:ext cx="2467889" cy="537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B3D18F-5B7A-4142-8431-B69AB47CEB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9446" y="2990696"/>
            <a:ext cx="2442267" cy="53165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30119C9-8D24-584D-9581-FEDF55E2F5E6}"/>
              </a:ext>
            </a:extLst>
          </p:cNvPr>
          <p:cNvGrpSpPr/>
          <p:nvPr/>
        </p:nvGrpSpPr>
        <p:grpSpPr>
          <a:xfrm>
            <a:off x="3965205" y="1541831"/>
            <a:ext cx="5258309" cy="3081699"/>
            <a:chOff x="3965205" y="1541831"/>
            <a:chExt cx="5258309" cy="308169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FF39C45-54B4-514C-A397-8CC4F734F60B}"/>
                </a:ext>
              </a:extLst>
            </p:cNvPr>
            <p:cNvGrpSpPr/>
            <p:nvPr/>
          </p:nvGrpSpPr>
          <p:grpSpPr>
            <a:xfrm>
              <a:off x="5946589" y="1541831"/>
              <a:ext cx="3276925" cy="3081699"/>
              <a:chOff x="5946589" y="1541831"/>
              <a:chExt cx="3276925" cy="3081699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99BC3DA-9976-9349-843F-213D988887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6589" y="2337530"/>
                <a:ext cx="2794000" cy="2286000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4BFF686-7367-AF4B-A3CF-6CCF76972A2C}"/>
                  </a:ext>
                </a:extLst>
              </p:cNvPr>
              <p:cNvSpPr txBox="1"/>
              <p:nvPr/>
            </p:nvSpPr>
            <p:spPr>
              <a:xfrm>
                <a:off x="6098301" y="1541831"/>
                <a:ext cx="3125213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Shaded area represents the space (extended to infinity) over which the probability </a:t>
                </a:r>
                <a:r>
                  <a:rPr lang="en-US" sz="1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P_Act</a:t>
                </a: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 is measured</a:t>
                </a:r>
              </a:p>
            </p:txBody>
          </p: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A47DB58-9490-D543-90F1-40F79B1418B4}"/>
                </a:ext>
              </a:extLst>
            </p:cNvPr>
            <p:cNvSpPr/>
            <p:nvPr/>
          </p:nvSpPr>
          <p:spPr>
            <a:xfrm>
              <a:off x="3965205" y="2405185"/>
              <a:ext cx="606795" cy="570621"/>
            </a:xfrm>
            <a:prstGeom prst="ellipse">
              <a:avLst/>
            </a:prstGeom>
            <a:noFill/>
            <a:ln w="38100">
              <a:solidFill>
                <a:srgbClr val="9E1435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512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D8897-B86C-EC48-BA70-CAD56548B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 Value Adjustment for Correlated Test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19586C-5633-5A40-A7CB-E6E1F3195D61}"/>
              </a:ext>
            </a:extLst>
          </p:cNvPr>
          <p:cNvSpPr txBox="1"/>
          <p:nvPr/>
        </p:nvSpPr>
        <p:spPr>
          <a:xfrm>
            <a:off x="1218128" y="4718391"/>
            <a:ext cx="38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Conneely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Boehnke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AJHG 2007</a:t>
            </a:r>
          </a:p>
        </p:txBody>
      </p:sp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7660712F-D0F5-BC4C-92CD-51E46D885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065" y="1847904"/>
            <a:ext cx="3922978" cy="280212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722B75B-0134-D043-93D5-53F77F78DDB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3411" y="870698"/>
                <a:ext cx="5424895" cy="340710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000" dirty="0"/>
                  <a:t>Many common association tests are based on or related to test statistics that are asymptotically distributed as multivariate normal with known/estimated covariance matrix.</a:t>
                </a:r>
              </a:p>
              <a:p>
                <a:endParaRPr lang="en-US" sz="2000" dirty="0"/>
              </a:p>
              <a:p>
                <a:endParaRPr lang="en-US" sz="2000" dirty="0"/>
              </a:p>
              <a:p>
                <a:endParaRPr lang="en-US" sz="2000" dirty="0"/>
              </a:p>
              <a:p>
                <a:r>
                  <a:rPr lang="en-US" sz="2000" dirty="0"/>
                  <a:t>For two-sided tests, 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</m:oMath>
                </a14:m>
                <a:r>
                  <a:rPr lang="en-US" sz="2000" dirty="0"/>
                  <a:t> is the standard normal distribution function.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722B75B-0134-D043-93D5-53F77F78DD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411" y="870698"/>
                <a:ext cx="5424895" cy="3407103"/>
              </a:xfrm>
              <a:prstGeom prst="rect">
                <a:avLst/>
              </a:prstGeom>
              <a:blipFill>
                <a:blip r:embed="rId3"/>
                <a:stretch>
                  <a:fillRect l="-935" t="-1115" r="-935" b="-29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D44686F0-E229-E24F-A342-9E4E00FC7B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4111" y="2423554"/>
            <a:ext cx="2467889" cy="5373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EDB94D3-82F3-BC4F-9690-B162DD5D8D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9446" y="2990696"/>
            <a:ext cx="2442267" cy="53165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E53CDFB-AF76-2B4C-B90C-6FA7ACAF17FC}"/>
              </a:ext>
            </a:extLst>
          </p:cNvPr>
          <p:cNvSpPr/>
          <p:nvPr/>
        </p:nvSpPr>
        <p:spPr>
          <a:xfrm>
            <a:off x="5680976" y="3309425"/>
            <a:ext cx="303398" cy="622495"/>
          </a:xfrm>
          <a:prstGeom prst="ellipse">
            <a:avLst/>
          </a:prstGeom>
          <a:noFill/>
          <a:ln w="19050">
            <a:solidFill>
              <a:srgbClr val="9E143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921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D0586E-4947-104C-B69E-FCFA1192C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047" y="606783"/>
            <a:ext cx="5411629" cy="1102747"/>
          </a:xfrm>
          <a:prstGeom prst="rect">
            <a:avLst/>
          </a:prstGeom>
        </p:spPr>
      </p:pic>
      <p:sp>
        <p:nvSpPr>
          <p:cNvPr id="5" name="Left Brace 4">
            <a:extLst>
              <a:ext uri="{FF2B5EF4-FFF2-40B4-BE49-F238E27FC236}">
                <a16:creationId xmlns:a16="http://schemas.microsoft.com/office/drawing/2014/main" id="{00A1FEF0-9941-B044-998C-23B109E63425}"/>
              </a:ext>
            </a:extLst>
          </p:cNvPr>
          <p:cNvSpPr/>
          <p:nvPr/>
        </p:nvSpPr>
        <p:spPr>
          <a:xfrm rot="16200000">
            <a:off x="4170463" y="910423"/>
            <a:ext cx="556592" cy="1359673"/>
          </a:xfrm>
          <a:prstGeom prst="leftBrace">
            <a:avLst/>
          </a:prstGeom>
          <a:ln w="38100">
            <a:solidFill>
              <a:srgbClr val="9E143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638" y="0"/>
            <a:ext cx="8229600" cy="857250"/>
          </a:xfrm>
        </p:spPr>
        <p:txBody>
          <a:bodyPr/>
          <a:lstStyle/>
          <a:p>
            <a:r>
              <a:rPr lang="en-US" dirty="0"/>
              <a:t>Multivariable Regression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916E08-B874-0B48-8890-597DFECA73C6}"/>
              </a:ext>
            </a:extLst>
          </p:cNvPr>
          <p:cNvSpPr txBox="1"/>
          <p:nvPr/>
        </p:nvSpPr>
        <p:spPr>
          <a:xfrm>
            <a:off x="860061" y="1794781"/>
            <a:ext cx="8229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When the number of predictors (P) approaches the number of individuals (N), or is greater than N, estimation of model parameters can be unstable.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Selection of features: 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Selection using statistical significance of each feature (e.g. forward selection with p-values)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A priori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selection of features</a:t>
            </a:r>
          </a:p>
        </p:txBody>
      </p:sp>
    </p:spTree>
    <p:extLst>
      <p:ext uri="{BB962C8B-B14F-4D97-AF65-F5344CB8AC3E}">
        <p14:creationId xmlns:p14="http://schemas.microsoft.com/office/powerpoint/2010/main" val="3450226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D0586E-4947-104C-B69E-FCFA1192C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047" y="606783"/>
            <a:ext cx="5411629" cy="1102747"/>
          </a:xfrm>
          <a:prstGeom prst="rect">
            <a:avLst/>
          </a:prstGeom>
        </p:spPr>
      </p:pic>
      <p:sp>
        <p:nvSpPr>
          <p:cNvPr id="5" name="Left Brace 4">
            <a:extLst>
              <a:ext uri="{FF2B5EF4-FFF2-40B4-BE49-F238E27FC236}">
                <a16:creationId xmlns:a16="http://schemas.microsoft.com/office/drawing/2014/main" id="{00A1FEF0-9941-B044-998C-23B109E63425}"/>
              </a:ext>
            </a:extLst>
          </p:cNvPr>
          <p:cNvSpPr/>
          <p:nvPr/>
        </p:nvSpPr>
        <p:spPr>
          <a:xfrm rot="16200000">
            <a:off x="4170463" y="910423"/>
            <a:ext cx="556592" cy="1359673"/>
          </a:xfrm>
          <a:prstGeom prst="leftBrace">
            <a:avLst/>
          </a:prstGeom>
          <a:ln w="38100">
            <a:solidFill>
              <a:srgbClr val="9E143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638" y="0"/>
            <a:ext cx="8229600" cy="857250"/>
          </a:xfrm>
        </p:spPr>
        <p:txBody>
          <a:bodyPr/>
          <a:lstStyle/>
          <a:p>
            <a:r>
              <a:rPr lang="en-US" dirty="0"/>
              <a:t>Multivariable Regression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916E08-B874-0B48-8890-597DFECA73C6}"/>
              </a:ext>
            </a:extLst>
          </p:cNvPr>
          <p:cNvSpPr txBox="1"/>
          <p:nvPr/>
        </p:nvSpPr>
        <p:spPr>
          <a:xfrm>
            <a:off x="860061" y="1794781"/>
            <a:ext cx="8229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When the number of predictors (P) approaches the number of individuals (N), or is greater than N, estimation of model parameters can be unstable.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Selection of features: 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Selection using statistical significance of each feature (e.g. forward selection with p-values)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A priori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selection of features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Stabilize or penalize estimates and fit the full model (e.g. hierarchical modeling, ridge regression)</a:t>
            </a:r>
          </a:p>
        </p:txBody>
      </p:sp>
    </p:spTree>
    <p:extLst>
      <p:ext uri="{BB962C8B-B14F-4D97-AF65-F5344CB8AC3E}">
        <p14:creationId xmlns:p14="http://schemas.microsoft.com/office/powerpoint/2010/main" val="153238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43FACD-9213-8148-94C7-7E0760060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229" y="680879"/>
            <a:ext cx="4682190" cy="9541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800"/>
            <a:ext cx="8229600" cy="857250"/>
          </a:xfrm>
        </p:spPr>
        <p:txBody>
          <a:bodyPr/>
          <a:lstStyle/>
          <a:p>
            <a:r>
              <a:rPr lang="en-US" dirty="0"/>
              <a:t>Hierarchical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6EB4F60-5476-F24E-BA47-9DFCF3A2F89F}"/>
                  </a:ext>
                </a:extLst>
              </p:cNvPr>
              <p:cNvSpPr txBox="1"/>
              <p:nvPr/>
            </p:nvSpPr>
            <p:spPr>
              <a:xfrm>
                <a:off x="3816901" y="1529191"/>
                <a:ext cx="1971923" cy="4096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6EB4F60-5476-F24E-BA47-9DFCF3A2F8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6901" y="1529191"/>
                <a:ext cx="1971923" cy="409664"/>
              </a:xfrm>
              <a:prstGeom prst="rect">
                <a:avLst/>
              </a:prstGeom>
              <a:blipFill>
                <a:blip r:embed="rId4"/>
                <a:stretch>
                  <a:fillRect l="-1911" r="-1911" b="-242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0ED88CE-2B22-A740-849A-2E33BA69E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6475" y="1634986"/>
            <a:ext cx="3090823" cy="309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8763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00A69D8-0506-2445-A2D5-23FAEFC00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182" y="2150529"/>
            <a:ext cx="3880214" cy="9413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43FACD-9213-8148-94C7-7E0760060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4229" y="680879"/>
            <a:ext cx="4682190" cy="9541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800"/>
            <a:ext cx="8229600" cy="857250"/>
          </a:xfrm>
        </p:spPr>
        <p:txBody>
          <a:bodyPr/>
          <a:lstStyle/>
          <a:p>
            <a:r>
              <a:rPr lang="en-US" dirty="0"/>
              <a:t>Hierarchical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A33C9-4556-CA47-B89A-A766AA6DC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25001"/>
            <a:ext cx="8229600" cy="954107"/>
          </a:xfrm>
        </p:spPr>
        <p:txBody>
          <a:bodyPr/>
          <a:lstStyle/>
          <a:p>
            <a:r>
              <a:rPr lang="en-US" sz="2400" dirty="0"/>
              <a:t>Posterior estimates are a weighted average: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6EB4F60-5476-F24E-BA47-9DFCF3A2F89F}"/>
                  </a:ext>
                </a:extLst>
              </p:cNvPr>
              <p:cNvSpPr txBox="1"/>
              <p:nvPr/>
            </p:nvSpPr>
            <p:spPr>
              <a:xfrm>
                <a:off x="3816901" y="1529191"/>
                <a:ext cx="1971923" cy="4096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6EB4F60-5476-F24E-BA47-9DFCF3A2F8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6901" y="1529191"/>
                <a:ext cx="1971923" cy="409664"/>
              </a:xfrm>
              <a:prstGeom prst="rect">
                <a:avLst/>
              </a:prstGeom>
              <a:blipFill>
                <a:blip r:embed="rId4"/>
                <a:stretch>
                  <a:fillRect l="-1911" r="-1911" b="-242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07231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9B03A7-C89C-F84B-B1BD-0FA30A7D8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182" y="2150529"/>
            <a:ext cx="3880214" cy="9413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43FACD-9213-8148-94C7-7E0760060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4229" y="680879"/>
            <a:ext cx="4682190" cy="9541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800"/>
            <a:ext cx="8229600" cy="857250"/>
          </a:xfrm>
        </p:spPr>
        <p:txBody>
          <a:bodyPr/>
          <a:lstStyle/>
          <a:p>
            <a:r>
              <a:rPr lang="en-US" dirty="0"/>
              <a:t>Hierarchical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A33C9-4556-CA47-B89A-A766AA6DC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25001"/>
            <a:ext cx="8229600" cy="954107"/>
          </a:xfrm>
        </p:spPr>
        <p:txBody>
          <a:bodyPr/>
          <a:lstStyle/>
          <a:p>
            <a:r>
              <a:rPr lang="en-US" sz="2400" dirty="0"/>
              <a:t>Posterior estimates are a weighted average: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6EB4F60-5476-F24E-BA47-9DFCF3A2F89F}"/>
                  </a:ext>
                </a:extLst>
              </p:cNvPr>
              <p:cNvSpPr txBox="1"/>
              <p:nvPr/>
            </p:nvSpPr>
            <p:spPr>
              <a:xfrm>
                <a:off x="3816901" y="1529191"/>
                <a:ext cx="1971923" cy="4096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6EB4F60-5476-F24E-BA47-9DFCF3A2F8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6901" y="1529191"/>
                <a:ext cx="1971923" cy="409664"/>
              </a:xfrm>
              <a:prstGeom prst="rect">
                <a:avLst/>
              </a:prstGeom>
              <a:blipFill>
                <a:blip r:embed="rId4"/>
                <a:stretch>
                  <a:fillRect l="-1911" r="-1911" b="-242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E5C0E3B5-7E92-584F-9DC8-4B1BE17C4F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1046" y="2853130"/>
                <a:ext cx="8229600" cy="941355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The weight includes the uncertainty in the estimate,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sub>
                    </m:sSub>
                  </m:oMath>
                </a14:m>
                <a:r>
                  <a:rPr lang="en-US" sz="2400" dirty="0"/>
                  <a:t>, and the prior variance,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400" dirty="0"/>
                  <a:t>.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E5C0E3B5-7E92-584F-9DC8-4B1BE17C4F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046" y="2853130"/>
                <a:ext cx="8229600" cy="941355"/>
              </a:xfrm>
              <a:prstGeom prst="rect">
                <a:avLst/>
              </a:prstGeom>
              <a:blipFill>
                <a:blip r:embed="rId5"/>
                <a:stretch>
                  <a:fillRect l="-1079" t="-5333"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F95A9D04-275F-B04C-A902-CFB7276F81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2235" y="3794485"/>
            <a:ext cx="2386177" cy="567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274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800"/>
            <a:ext cx="8229600" cy="857250"/>
          </a:xfrm>
        </p:spPr>
        <p:txBody>
          <a:bodyPr/>
          <a:lstStyle/>
          <a:p>
            <a:r>
              <a:rPr lang="en-US" dirty="0"/>
              <a:t>Hierarchical Regression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116D5E3-E029-6242-9658-B05AFD969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8646" y="397565"/>
            <a:ext cx="4313085" cy="431308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F55CEDCF-EE16-7544-AC45-60AE6A59EE3B}"/>
              </a:ext>
            </a:extLst>
          </p:cNvPr>
          <p:cNvSpPr/>
          <p:nvPr/>
        </p:nvSpPr>
        <p:spPr>
          <a:xfrm>
            <a:off x="4603804" y="1598213"/>
            <a:ext cx="2297927" cy="857250"/>
          </a:xfrm>
          <a:prstGeom prst="ellipse">
            <a:avLst/>
          </a:prstGeom>
          <a:noFill/>
          <a:ln w="38100">
            <a:solidFill>
              <a:srgbClr val="9E14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27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800"/>
            <a:ext cx="8229600" cy="857250"/>
          </a:xfrm>
        </p:spPr>
        <p:txBody>
          <a:bodyPr/>
          <a:lstStyle/>
          <a:p>
            <a:r>
              <a:rPr lang="en-US" dirty="0"/>
              <a:t>Ridge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5A33C9-4556-CA47-B89A-A766AA6DC8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60567" y="900050"/>
                <a:ext cx="7788303" cy="1331840"/>
              </a:xfrm>
            </p:spPr>
            <p:txBody>
              <a:bodyPr/>
              <a:lstStyle/>
              <a:p>
                <a:r>
                  <a:rPr lang="en-US" sz="2400" dirty="0"/>
                  <a:t>Ridge regression is similar in spirit (equivalent to hierarchical modeling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/>
                  <a:t>). </a:t>
                </a:r>
              </a:p>
              <a:p>
                <a:r>
                  <a:rPr lang="en-US" sz="2400" dirty="0"/>
                  <a:t>The objective function is: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5A33C9-4556-CA47-B89A-A766AA6DC8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0567" y="900050"/>
                <a:ext cx="7788303" cy="1331840"/>
              </a:xfrm>
              <a:blipFill>
                <a:blip r:embed="rId3"/>
                <a:stretch>
                  <a:fillRect l="-1140" t="-3810" b="-76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E13954E-0767-5147-AC58-BCCA67709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1797" y="2254250"/>
            <a:ext cx="3807133" cy="8422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3FCE6A-31E8-3F45-8A1C-D44FE25031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9159" y="3096536"/>
            <a:ext cx="2189771" cy="105178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3D149730-34CD-2D46-B6EB-965E0C0DFAB8}"/>
              </a:ext>
            </a:extLst>
          </p:cNvPr>
          <p:cNvSpPr/>
          <p:nvPr/>
        </p:nvSpPr>
        <p:spPr>
          <a:xfrm>
            <a:off x="5163047" y="3558501"/>
            <a:ext cx="532738" cy="586648"/>
          </a:xfrm>
          <a:prstGeom prst="ellipse">
            <a:avLst/>
          </a:prstGeom>
          <a:noFill/>
          <a:ln w="38100">
            <a:solidFill>
              <a:srgbClr val="9E14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2FCF0FE-06C1-C341-A74F-3E32EAA87108}"/>
                  </a:ext>
                </a:extLst>
              </p:cNvPr>
              <p:cNvSpPr txBox="1"/>
              <p:nvPr/>
            </p:nvSpPr>
            <p:spPr>
              <a:xfrm>
                <a:off x="6581614" y="3544048"/>
                <a:ext cx="672620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&gt;0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2FCF0FE-06C1-C341-A74F-3E32EAA871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1614" y="3544048"/>
                <a:ext cx="672620" cy="307777"/>
              </a:xfrm>
              <a:prstGeom prst="rect">
                <a:avLst/>
              </a:prstGeom>
              <a:blipFill>
                <a:blip r:embed="rId6"/>
                <a:stretch>
                  <a:fillRect l="-9259" r="-7407"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E460C2D6-F4A6-5244-B6F6-26E342443E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84759" y="2454663"/>
            <a:ext cx="2006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914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10F108-6CCF-644B-B75D-95C9A6FE1930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720159" y="3753325"/>
            <a:ext cx="1235824" cy="3761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AB20CA6-D322-4C4E-9899-AB449A7C0FA1}"/>
              </a:ext>
            </a:extLst>
          </p:cNvPr>
          <p:cNvSpPr/>
          <p:nvPr/>
        </p:nvSpPr>
        <p:spPr>
          <a:xfrm>
            <a:off x="6375229" y="3328022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2749DE-2F57-BB4A-A9D5-DED80905D1FE}"/>
              </a:ext>
            </a:extLst>
          </p:cNvPr>
          <p:cNvSpPr/>
          <p:nvPr/>
        </p:nvSpPr>
        <p:spPr>
          <a:xfrm>
            <a:off x="1869554" y="3704147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C6B7C-F7D9-A347-ACF1-A4058ECA9EA5}"/>
              </a:ext>
            </a:extLst>
          </p:cNvPr>
          <p:cNvSpPr txBox="1"/>
          <p:nvPr/>
        </p:nvSpPr>
        <p:spPr>
          <a:xfrm>
            <a:off x="709478" y="810630"/>
            <a:ext cx="77250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Does exposure to organochlorines interact with measures of inflammation to influence obesity in children?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4F72C14-D8C3-3341-9A5C-57C3EF271ABB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955983" y="3753325"/>
            <a:ext cx="241924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75AE287-3141-684F-8FE6-406F73E2B9BA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731153" y="2997053"/>
            <a:ext cx="1224830" cy="75627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898DC13-F4E5-4E49-9820-E0662B7D3BE2}"/>
              </a:ext>
            </a:extLst>
          </p:cNvPr>
          <p:cNvSpPr/>
          <p:nvPr/>
        </p:nvSpPr>
        <p:spPr>
          <a:xfrm>
            <a:off x="1880548" y="2571750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F0DA75-6CD5-AB42-9ACA-73A62442DFFC}"/>
              </a:ext>
            </a:extLst>
          </p:cNvPr>
          <p:cNvSpPr/>
          <p:nvPr/>
        </p:nvSpPr>
        <p:spPr>
          <a:xfrm>
            <a:off x="409848" y="3809295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PCBs, DDT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AFDB8BD-7E49-E841-A1D9-1A338479E905}"/>
              </a:ext>
            </a:extLst>
          </p:cNvPr>
          <p:cNvSpPr/>
          <p:nvPr/>
        </p:nvSpPr>
        <p:spPr>
          <a:xfrm>
            <a:off x="7390646" y="3519481"/>
            <a:ext cx="59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CA4CDD-1B1A-B947-9B20-6233454B36D6}"/>
              </a:ext>
            </a:extLst>
          </p:cNvPr>
          <p:cNvSpPr/>
          <p:nvPr/>
        </p:nvSpPr>
        <p:spPr>
          <a:xfrm>
            <a:off x="1127767" y="2251596"/>
            <a:ext cx="2694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IL1-beta, IL6, TNF-alpha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82225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734" y="42800"/>
            <a:ext cx="8849802" cy="857250"/>
          </a:xfrm>
        </p:spPr>
        <p:txBody>
          <a:bodyPr/>
          <a:lstStyle/>
          <a:p>
            <a:r>
              <a:rPr lang="en-US" dirty="0"/>
              <a:t>Ridge Regression – Selection of </a:t>
            </a:r>
            <a:r>
              <a:rPr lang="en-US" dirty="0">
                <a:latin typeface="Symbol" pitchFamily="2" charset="2"/>
              </a:rPr>
              <a:t>l</a:t>
            </a:r>
          </a:p>
        </p:txBody>
      </p: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D55E3122-8D54-0E45-A0FF-23B24D1E6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48" y="949684"/>
            <a:ext cx="4541784" cy="3244132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19B6517B-068F-8E42-81DD-2A189909E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615" y="949684"/>
            <a:ext cx="4541785" cy="324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4104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D0586E-4947-104C-B69E-FCFA1192C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047" y="606783"/>
            <a:ext cx="5411629" cy="1102747"/>
          </a:xfrm>
          <a:prstGeom prst="rect">
            <a:avLst/>
          </a:prstGeom>
        </p:spPr>
      </p:pic>
      <p:sp>
        <p:nvSpPr>
          <p:cNvPr id="5" name="Left Brace 4">
            <a:extLst>
              <a:ext uri="{FF2B5EF4-FFF2-40B4-BE49-F238E27FC236}">
                <a16:creationId xmlns:a16="http://schemas.microsoft.com/office/drawing/2014/main" id="{00A1FEF0-9941-B044-998C-23B109E63425}"/>
              </a:ext>
            </a:extLst>
          </p:cNvPr>
          <p:cNvSpPr/>
          <p:nvPr/>
        </p:nvSpPr>
        <p:spPr>
          <a:xfrm rot="16200000">
            <a:off x="4170463" y="910423"/>
            <a:ext cx="556592" cy="1359673"/>
          </a:xfrm>
          <a:prstGeom prst="leftBrace">
            <a:avLst/>
          </a:prstGeom>
          <a:ln w="38100">
            <a:solidFill>
              <a:srgbClr val="9E143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638" y="0"/>
            <a:ext cx="8229600" cy="857250"/>
          </a:xfrm>
        </p:spPr>
        <p:txBody>
          <a:bodyPr/>
          <a:lstStyle/>
          <a:p>
            <a:r>
              <a:rPr lang="en-US" dirty="0"/>
              <a:t>Multivariable Regression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916E08-B874-0B48-8890-597DFECA73C6}"/>
              </a:ext>
            </a:extLst>
          </p:cNvPr>
          <p:cNvSpPr txBox="1"/>
          <p:nvPr/>
        </p:nvSpPr>
        <p:spPr>
          <a:xfrm>
            <a:off x="860061" y="1794781"/>
            <a:ext cx="8229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When the number of predictors (P) approaches the number of individuals (N), or is greater than N, estimation of model parameters can be unstable.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Selection of features: 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Selection using statistical significance of each feature (e.g. forward selection with p-values)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A priori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selection of features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Stabilize or penalize estimates and fit the full model (e.g. hierarchical modeling, ridge regression)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Combined approaches (e.g. Lasso, Bayesian stochastic selection)</a:t>
            </a:r>
          </a:p>
        </p:txBody>
      </p:sp>
    </p:spTree>
    <p:extLst>
      <p:ext uri="{BB962C8B-B14F-4D97-AF65-F5344CB8AC3E}">
        <p14:creationId xmlns:p14="http://schemas.microsoft.com/office/powerpoint/2010/main" val="2121801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381"/>
            <a:ext cx="8229600" cy="857250"/>
          </a:xfrm>
        </p:spPr>
        <p:txBody>
          <a:bodyPr/>
          <a:lstStyle/>
          <a:p>
            <a:r>
              <a:rPr lang="en-US" dirty="0"/>
              <a:t>Lasso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A33C9-4556-CA47-B89A-A766AA6DC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567" y="876631"/>
            <a:ext cx="7788303" cy="857250"/>
          </a:xfrm>
        </p:spPr>
        <p:txBody>
          <a:bodyPr/>
          <a:lstStyle/>
          <a:p>
            <a:r>
              <a:rPr lang="en-US" sz="2400" dirty="0"/>
              <a:t>Lasso regression places a Laplace prior (i.e. double exponential) on the effect estimates: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EE9A0C-D6B5-8B43-81BD-08EAE7DBDE5E}"/>
              </a:ext>
            </a:extLst>
          </p:cNvPr>
          <p:cNvSpPr/>
          <p:nvPr/>
        </p:nvSpPr>
        <p:spPr>
          <a:xfrm>
            <a:off x="881304" y="2497229"/>
            <a:ext cx="56124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corresponding objective function is: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5FBFE9-D808-BF46-8898-398A1922D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8452" y="1719180"/>
            <a:ext cx="1927095" cy="6702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29D6DF-CFE3-FC4B-A259-E7057FCD4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6226" y="3045067"/>
            <a:ext cx="4635328" cy="10076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B036F0-35B6-0544-9C0C-BFF07A7B7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0036" y="1197693"/>
            <a:ext cx="2201456" cy="220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1645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734" y="42800"/>
            <a:ext cx="8849802" cy="857250"/>
          </a:xfrm>
        </p:spPr>
        <p:txBody>
          <a:bodyPr/>
          <a:lstStyle/>
          <a:p>
            <a:r>
              <a:rPr lang="en-US" dirty="0"/>
              <a:t>Lasso Regression – Selection of </a:t>
            </a:r>
            <a:r>
              <a:rPr lang="en-US" dirty="0">
                <a:latin typeface="Symbol" pitchFamily="2" charset="2"/>
              </a:rPr>
              <a:t>l</a:t>
            </a:r>
          </a:p>
        </p:txBody>
      </p: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D303CC5-65BC-A744-A200-27DEF027D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1002"/>
            <a:ext cx="4230095" cy="3021496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93C0A3AA-6EB8-384E-9AD8-A560860E5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387" y="1061002"/>
            <a:ext cx="4335149" cy="309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5143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381"/>
            <a:ext cx="8229600" cy="857250"/>
          </a:xfrm>
        </p:spPr>
        <p:txBody>
          <a:bodyPr/>
          <a:lstStyle/>
          <a:p>
            <a:r>
              <a:rPr lang="en-US" dirty="0"/>
              <a:t>Elastic Net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A33C9-4556-CA47-B89A-A766AA6DC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567" y="876630"/>
            <a:ext cx="7788303" cy="1620599"/>
          </a:xfrm>
        </p:spPr>
        <p:txBody>
          <a:bodyPr/>
          <a:lstStyle/>
          <a:p>
            <a:r>
              <a:rPr lang="en-US" sz="2400" dirty="0"/>
              <a:t>Ridge regression tends to shrink the coefficients of correlated features toward each other.</a:t>
            </a:r>
          </a:p>
          <a:p>
            <a:r>
              <a:rPr lang="en-US" sz="2400" dirty="0"/>
              <a:t>Lasso will tend to pick one of the correlated features and ignore the others.</a:t>
            </a:r>
          </a:p>
          <a:p>
            <a:r>
              <a:rPr lang="en-US" sz="2400" dirty="0"/>
              <a:t>Elastic net attempts to leverage both of these feature by weighting the penalties in the objective functions.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42ABB8-CFC9-FE4F-98CE-A01AA81A6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847" y="3436987"/>
            <a:ext cx="5574306" cy="82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62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397D288-1E06-954E-8D76-5C5B67D2A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46" y="1182223"/>
            <a:ext cx="4380472" cy="3128909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366A1844-6885-C843-B669-31F076337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1635" y="1182222"/>
            <a:ext cx="4380472" cy="31289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734" y="42800"/>
            <a:ext cx="8849802" cy="836875"/>
          </a:xfrm>
        </p:spPr>
        <p:txBody>
          <a:bodyPr/>
          <a:lstStyle/>
          <a:p>
            <a:r>
              <a:rPr lang="en-US" sz="3600" dirty="0"/>
              <a:t>Elastic Net Regression</a:t>
            </a:r>
            <a:br>
              <a:rPr lang="en-US" sz="3600" dirty="0"/>
            </a:br>
            <a:r>
              <a:rPr lang="en-US" sz="3600" dirty="0"/>
              <a:t>Selection of </a:t>
            </a:r>
            <a:r>
              <a:rPr lang="en-US" sz="3600" dirty="0">
                <a:latin typeface="Symbol" pitchFamily="2" charset="2"/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175055028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381"/>
            <a:ext cx="8229600" cy="857250"/>
          </a:xfrm>
        </p:spPr>
        <p:txBody>
          <a:bodyPr/>
          <a:lstStyle/>
          <a:p>
            <a:r>
              <a:rPr lang="en-US" dirty="0"/>
              <a:t>Bayesian Stochastic Selection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5A33C9-4556-CA47-B89A-A766AA6DC8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60567" y="876630"/>
                <a:ext cx="7788303" cy="960121"/>
              </a:xfrm>
            </p:spPr>
            <p:txBody>
              <a:bodyPr/>
              <a:lstStyle/>
              <a:p>
                <a:r>
                  <a:rPr lang="en-US" sz="2400" dirty="0"/>
                  <a:t>Introduce a latent variable that indicates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={0, 1}</m:t>
                    </m:r>
                  </m:oMath>
                </a14:m>
                <a:r>
                  <a:rPr lang="en-US" sz="2400" dirty="0"/>
                  <a:t> if a feature is in the model or not.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5A33C9-4556-CA47-B89A-A766AA6DC8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0567" y="876630"/>
                <a:ext cx="7788303" cy="960121"/>
              </a:xfrm>
              <a:blipFill>
                <a:blip r:embed="rId2"/>
                <a:stretch>
                  <a:fillRect l="-1140" t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6372B43C-635C-FF4A-B5C7-842FA3B8FE75}"/>
              </a:ext>
            </a:extLst>
          </p:cNvPr>
          <p:cNvSpPr/>
          <p:nvPr/>
        </p:nvSpPr>
        <p:spPr>
          <a:xfrm>
            <a:off x="4188349" y="1655362"/>
            <a:ext cx="532738" cy="586648"/>
          </a:xfrm>
          <a:prstGeom prst="ellipse">
            <a:avLst/>
          </a:prstGeom>
          <a:noFill/>
          <a:ln w="38100">
            <a:solidFill>
              <a:srgbClr val="9E14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868ACCD-0316-4246-8407-190D8A073FB0}"/>
                  </a:ext>
                </a:extLst>
              </p:cNvPr>
              <p:cNvSpPr txBox="1"/>
              <p:nvPr/>
            </p:nvSpPr>
            <p:spPr>
              <a:xfrm>
                <a:off x="2454443" y="1549872"/>
                <a:ext cx="4957511" cy="93435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868ACCD-0316-4246-8407-190D8A073F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4443" y="1549872"/>
                <a:ext cx="4957511" cy="934358"/>
              </a:xfrm>
              <a:prstGeom prst="rect">
                <a:avLst/>
              </a:prstGeom>
              <a:blipFill>
                <a:blip r:embed="rId3"/>
                <a:stretch>
                  <a:fillRect l="-1023" t="-141333" b="-19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363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381"/>
            <a:ext cx="8229600" cy="857250"/>
          </a:xfrm>
        </p:spPr>
        <p:txBody>
          <a:bodyPr/>
          <a:lstStyle/>
          <a:p>
            <a:r>
              <a:rPr lang="en-US" dirty="0"/>
              <a:t>Bayesian Stochastic Selection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5A33C9-4556-CA47-B89A-A766AA6DC8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60567" y="876630"/>
                <a:ext cx="7788303" cy="960121"/>
              </a:xfrm>
            </p:spPr>
            <p:txBody>
              <a:bodyPr/>
              <a:lstStyle/>
              <a:p>
                <a:r>
                  <a:rPr lang="en-US" sz="2400" dirty="0"/>
                  <a:t>Introduce a latent variable that indicates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={0, 1}</m:t>
                    </m:r>
                  </m:oMath>
                </a14:m>
                <a:r>
                  <a:rPr lang="en-US" sz="2400" dirty="0"/>
                  <a:t> if a feature is in the model or not.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5A33C9-4556-CA47-B89A-A766AA6DC8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0567" y="876630"/>
                <a:ext cx="7788303" cy="960121"/>
              </a:xfrm>
              <a:blipFill>
                <a:blip r:embed="rId2"/>
                <a:stretch>
                  <a:fillRect l="-1140" t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6372B43C-635C-FF4A-B5C7-842FA3B8FE75}"/>
              </a:ext>
            </a:extLst>
          </p:cNvPr>
          <p:cNvSpPr/>
          <p:nvPr/>
        </p:nvSpPr>
        <p:spPr>
          <a:xfrm>
            <a:off x="4188349" y="1655362"/>
            <a:ext cx="532738" cy="586648"/>
          </a:xfrm>
          <a:prstGeom prst="ellipse">
            <a:avLst/>
          </a:prstGeom>
          <a:noFill/>
          <a:ln w="38100">
            <a:solidFill>
              <a:srgbClr val="9E14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654FE9-2E02-7543-98E9-8A622E88C907}"/>
              </a:ext>
            </a:extLst>
          </p:cNvPr>
          <p:cNvSpPr txBox="1">
            <a:spLocks/>
          </p:cNvSpPr>
          <p:nvPr/>
        </p:nvSpPr>
        <p:spPr>
          <a:xfrm>
            <a:off x="560566" y="2615482"/>
            <a:ext cx="8336944" cy="96012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The prior on the effect estimates can be viewed as mixture of point mass at zero and a normal distribution.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7C36AD-9706-E544-962A-D9A0BB995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420" y="3757323"/>
            <a:ext cx="4352507" cy="700647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186C5CA-424C-4D4E-B5D8-5E03C9E80502}"/>
              </a:ext>
            </a:extLst>
          </p:cNvPr>
          <p:cNvSpPr/>
          <p:nvPr/>
        </p:nvSpPr>
        <p:spPr>
          <a:xfrm>
            <a:off x="5557429" y="3680221"/>
            <a:ext cx="1393497" cy="700647"/>
          </a:xfrm>
          <a:prstGeom prst="ellipse">
            <a:avLst/>
          </a:prstGeom>
          <a:noFill/>
          <a:ln w="38100">
            <a:solidFill>
              <a:srgbClr val="9E14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4815B90-39D9-2E4D-899F-2DFDEB3D1AA2}"/>
                  </a:ext>
                </a:extLst>
              </p:cNvPr>
              <p:cNvSpPr txBox="1"/>
              <p:nvPr/>
            </p:nvSpPr>
            <p:spPr>
              <a:xfrm>
                <a:off x="2454443" y="1549872"/>
                <a:ext cx="4957511" cy="93435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4815B90-39D9-2E4D-899F-2DFDEB3D1A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4443" y="1549872"/>
                <a:ext cx="4957511" cy="934358"/>
              </a:xfrm>
              <a:prstGeom prst="rect">
                <a:avLst/>
              </a:prstGeom>
              <a:blipFill>
                <a:blip r:embed="rId4"/>
                <a:stretch>
                  <a:fillRect l="-1023" t="-141333" b="-19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017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381"/>
            <a:ext cx="8229600" cy="857250"/>
          </a:xfrm>
        </p:spPr>
        <p:txBody>
          <a:bodyPr/>
          <a:lstStyle/>
          <a:p>
            <a:r>
              <a:rPr lang="en-US" dirty="0"/>
              <a:t>Bayesian Stochastic Selection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11654FE9-2E02-7543-98E9-8A622E88C90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8761" y="769318"/>
                <a:ext cx="8336944" cy="1159317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Similar in spirit to ‘P</a:t>
                </a:r>
                <a:r>
                  <a:rPr lang="en-US" sz="2400" baseline="-25000" dirty="0"/>
                  <a:t>act</a:t>
                </a:r>
                <a:r>
                  <a:rPr lang="en-US" sz="2400" dirty="0"/>
                  <a:t>’ we modify the prior on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2400" dirty="0"/>
                  <a:t> to include the correlation between features. This is often referred to as the ‘g-prior’.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11654FE9-2E02-7543-98E9-8A622E88C9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761" y="769318"/>
                <a:ext cx="8336944" cy="1159317"/>
              </a:xfrm>
              <a:prstGeom prst="rect">
                <a:avLst/>
              </a:prstGeom>
              <a:blipFill>
                <a:blip r:embed="rId2"/>
                <a:stretch>
                  <a:fillRect l="-913" t="-4348" r="-1522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82BB1F82-9B4F-7F4C-B3B0-FDB16B068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454" y="1988713"/>
            <a:ext cx="3328330" cy="64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36534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381"/>
            <a:ext cx="8229600" cy="857250"/>
          </a:xfrm>
        </p:spPr>
        <p:txBody>
          <a:bodyPr/>
          <a:lstStyle/>
          <a:p>
            <a:r>
              <a:rPr lang="en-US" dirty="0"/>
              <a:t>Bayesian Stochastic Selection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11654FE9-2E02-7543-98E9-8A622E88C90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8761" y="769318"/>
                <a:ext cx="8336944" cy="1159317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Similar in spirit to ‘P</a:t>
                </a:r>
                <a:r>
                  <a:rPr lang="en-US" sz="2400" baseline="-25000" dirty="0"/>
                  <a:t>act</a:t>
                </a:r>
                <a:r>
                  <a:rPr lang="en-US" sz="2400" dirty="0"/>
                  <a:t>’ we modify the prior on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2400" dirty="0"/>
                  <a:t> to include the correlation between features. This is often referred to as the ‘g-prior’.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11654FE9-2E02-7543-98E9-8A622E88C9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761" y="769318"/>
                <a:ext cx="8336944" cy="1159317"/>
              </a:xfrm>
              <a:prstGeom prst="rect">
                <a:avLst/>
              </a:prstGeom>
              <a:blipFill>
                <a:blip r:embed="rId2"/>
                <a:stretch>
                  <a:fillRect l="-913" t="-4348" r="-1522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82BB1F82-9B4F-7F4C-B3B0-FDB16B068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454" y="1988713"/>
            <a:ext cx="3328330" cy="646647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BFE27A0-2475-874C-9B7C-4D933BDD8DCF}"/>
              </a:ext>
            </a:extLst>
          </p:cNvPr>
          <p:cNvSpPr txBox="1">
            <a:spLocks/>
          </p:cNvSpPr>
          <p:nvPr/>
        </p:nvSpPr>
        <p:spPr>
          <a:xfrm>
            <a:off x="528761" y="2815594"/>
            <a:ext cx="8336944" cy="94463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In linear regression this prior is conjugate and the posterior simplifies to: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500D8F-AFB8-5F40-B894-CC6B405DA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5821" y="3550589"/>
            <a:ext cx="2822824" cy="80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373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GWIS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10F108-6CCF-644B-B75D-95C9A6FE1930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720159" y="3753325"/>
            <a:ext cx="1235824" cy="3761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AB20CA6-D322-4C4E-9899-AB449A7C0FA1}"/>
              </a:ext>
            </a:extLst>
          </p:cNvPr>
          <p:cNvSpPr/>
          <p:nvPr/>
        </p:nvSpPr>
        <p:spPr>
          <a:xfrm>
            <a:off x="6375229" y="3328022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2749DE-2F57-BB4A-A9D5-DED80905D1FE}"/>
              </a:ext>
            </a:extLst>
          </p:cNvPr>
          <p:cNvSpPr/>
          <p:nvPr/>
        </p:nvSpPr>
        <p:spPr>
          <a:xfrm>
            <a:off x="1869554" y="3704147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C6B7C-F7D9-A347-ACF1-A4058ECA9EA5}"/>
              </a:ext>
            </a:extLst>
          </p:cNvPr>
          <p:cNvSpPr txBox="1"/>
          <p:nvPr/>
        </p:nvSpPr>
        <p:spPr>
          <a:xfrm>
            <a:off x="709478" y="810630"/>
            <a:ext cx="77250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Does exposure to organochlorines interact with single nucleotide polymorphisms (SNPs) to influence obesity in children?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4F72C14-D8C3-3341-9A5C-57C3EF271ABB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955983" y="3753325"/>
            <a:ext cx="241924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75AE287-3141-684F-8FE6-406F73E2B9BA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731153" y="2997053"/>
            <a:ext cx="1224830" cy="75627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898DC13-F4E5-4E49-9820-E0662B7D3BE2}"/>
              </a:ext>
            </a:extLst>
          </p:cNvPr>
          <p:cNvSpPr/>
          <p:nvPr/>
        </p:nvSpPr>
        <p:spPr>
          <a:xfrm>
            <a:off x="1880548" y="2571750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C7272E-69A5-074B-9588-969E77960D9A}"/>
              </a:ext>
            </a:extLst>
          </p:cNvPr>
          <p:cNvSpPr/>
          <p:nvPr/>
        </p:nvSpPr>
        <p:spPr>
          <a:xfrm>
            <a:off x="309114" y="2227007"/>
            <a:ext cx="4587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GWAS or Genes in Inflammation Pathways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06AADA-D6BA-2343-84CE-DCBDC8D92E18}"/>
              </a:ext>
            </a:extLst>
          </p:cNvPr>
          <p:cNvSpPr/>
          <p:nvPr/>
        </p:nvSpPr>
        <p:spPr>
          <a:xfrm>
            <a:off x="446245" y="3760117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PCBs, DDT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DDAB84-064D-C44F-8D7E-B98125E29EBC}"/>
              </a:ext>
            </a:extLst>
          </p:cNvPr>
          <p:cNvSpPr/>
          <p:nvPr/>
        </p:nvSpPr>
        <p:spPr>
          <a:xfrm>
            <a:off x="7390646" y="3568658"/>
            <a:ext cx="59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15825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A4CF83-31F4-C24F-A021-895AD9D02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362" y="2210750"/>
            <a:ext cx="2848307" cy="28483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8B7A57-3CAA-D847-AB9A-00F9FA474F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876631"/>
            <a:ext cx="8270493" cy="146900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381"/>
            <a:ext cx="8229600" cy="857250"/>
          </a:xfrm>
        </p:spPr>
        <p:txBody>
          <a:bodyPr/>
          <a:lstStyle/>
          <a:p>
            <a:r>
              <a:rPr lang="en-US" dirty="0"/>
              <a:t>Comparison of Approaches</a:t>
            </a:r>
          </a:p>
        </p:txBody>
      </p:sp>
    </p:spTree>
    <p:extLst>
      <p:ext uri="{BB962C8B-B14F-4D97-AF65-F5344CB8AC3E}">
        <p14:creationId xmlns:p14="http://schemas.microsoft.com/office/powerpoint/2010/main" val="87490693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A4CF83-31F4-C24F-A021-895AD9D02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362" y="2210750"/>
            <a:ext cx="2848307" cy="28483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8B7A57-3CAA-D847-AB9A-00F9FA474F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876631"/>
            <a:ext cx="8270493" cy="146900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5CE3DC-017A-6B4E-A073-DCDB1E588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381"/>
            <a:ext cx="8229600" cy="857250"/>
          </a:xfrm>
        </p:spPr>
        <p:txBody>
          <a:bodyPr/>
          <a:lstStyle/>
          <a:p>
            <a:r>
              <a:rPr lang="en-US" dirty="0"/>
              <a:t>Comparison of Approaches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C58656-684B-8442-A170-4488F36646E0}"/>
              </a:ext>
            </a:extLst>
          </p:cNvPr>
          <p:cNvSpPr txBox="1">
            <a:spLocks/>
          </p:cNvSpPr>
          <p:nvPr/>
        </p:nvSpPr>
        <p:spPr>
          <a:xfrm>
            <a:off x="4570720" y="2571750"/>
            <a:ext cx="4371893" cy="188050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Pro-inflammatory cytokines (</a:t>
            </a:r>
            <a:r>
              <a:rPr lang="en-US" sz="1400" b="1" dirty="0"/>
              <a:t>IL-1 beta</a:t>
            </a:r>
            <a:r>
              <a:rPr lang="en-US" sz="1400" dirty="0"/>
              <a:t>, </a:t>
            </a:r>
            <a:r>
              <a:rPr lang="en-US" sz="1400" b="1" dirty="0"/>
              <a:t>IL-6</a:t>
            </a:r>
            <a:r>
              <a:rPr lang="en-US" sz="1400" dirty="0"/>
              <a:t>, and TNF alpha) are responsible for early responses and amplify inflammatory reactions.</a:t>
            </a:r>
          </a:p>
          <a:p>
            <a:r>
              <a:rPr lang="en-US" sz="1400" b="1" dirty="0"/>
              <a:t>Leptin</a:t>
            </a:r>
            <a:r>
              <a:rPr lang="en-US" sz="1400" dirty="0"/>
              <a:t> is at the interface between metabolism and inflammatory responses.</a:t>
            </a:r>
          </a:p>
          <a:p>
            <a:r>
              <a:rPr lang="en-US" sz="1400" b="1" dirty="0"/>
              <a:t>MCP1</a:t>
            </a:r>
            <a:r>
              <a:rPr lang="en-US" sz="1400" dirty="0"/>
              <a:t> recruits monocytes, memory T cells, and dendritic cells to the sites of inflammation produced by either tissue injury or infection.</a:t>
            </a:r>
          </a:p>
        </p:txBody>
      </p:sp>
    </p:spTree>
    <p:extLst>
      <p:ext uri="{BB962C8B-B14F-4D97-AF65-F5344CB8AC3E}">
        <p14:creationId xmlns:p14="http://schemas.microsoft.com/office/powerpoint/2010/main" val="4979732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746"/>
            <a:ext cx="8229600" cy="741612"/>
          </a:xfrm>
        </p:spPr>
        <p:txBody>
          <a:bodyPr/>
          <a:lstStyle/>
          <a:p>
            <a:r>
              <a:rPr lang="en-US" dirty="0"/>
              <a:t>Single Layer </a:t>
            </a:r>
            <a:r>
              <a:rPr lang="en-US" dirty="0" err="1"/>
              <a:t>Omic</a:t>
            </a:r>
            <a:r>
              <a:rPr lang="en-US" dirty="0"/>
              <a:t> Association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50844B-2EF8-8B4D-868A-01B365A290F8}"/>
              </a:ext>
            </a:extLst>
          </p:cNvPr>
          <p:cNvSpPr/>
          <p:nvPr/>
        </p:nvSpPr>
        <p:spPr>
          <a:xfrm>
            <a:off x="5586812" y="2010244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52DC7C-6545-D248-9568-B926A48F90BB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557189" y="2435547"/>
            <a:ext cx="202962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F6DAACE-7EE0-574B-B84E-BF2E9DD49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995" y="1615501"/>
            <a:ext cx="1740754" cy="174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3179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F282E-67FC-2D49-8CC2-703E5E001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9808"/>
          </a:xfrm>
        </p:spPr>
        <p:txBody>
          <a:bodyPr/>
          <a:lstStyle/>
          <a:p>
            <a:r>
              <a:rPr lang="en-US" sz="4000" dirty="0"/>
              <a:t>Two-Layer </a:t>
            </a:r>
            <a:r>
              <a:rPr lang="en-US" sz="4000" dirty="0" err="1"/>
              <a:t>Omic</a:t>
            </a:r>
            <a:r>
              <a:rPr lang="en-US" sz="4000" dirty="0"/>
              <a:t> Data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B9CD42-D150-5243-A621-50701034BC34}"/>
              </a:ext>
            </a:extLst>
          </p:cNvPr>
          <p:cNvCxnSpPr>
            <a:cxnSpLocks/>
          </p:cNvCxnSpPr>
          <p:nvPr/>
        </p:nvCxnSpPr>
        <p:spPr>
          <a:xfrm>
            <a:off x="3220278" y="2830804"/>
            <a:ext cx="2768855" cy="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6B5A321B-A512-8B49-BB95-87C184AA8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133" y="1697178"/>
            <a:ext cx="2459128" cy="24591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5428BC-BE9F-DA4F-8C73-FF5B0F9CB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560" y="1697178"/>
            <a:ext cx="2459128" cy="24591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C0D4E2-27CD-B64B-B34C-1484A7C09FA3}"/>
              </a:ext>
            </a:extLst>
          </p:cNvPr>
          <p:cNvSpPr txBox="1"/>
          <p:nvPr/>
        </p:nvSpPr>
        <p:spPr>
          <a:xfrm>
            <a:off x="874370" y="1354717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Exposome (Organochlorines)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DB0952-95A3-3946-94F5-DBE00936F25E}"/>
              </a:ext>
            </a:extLst>
          </p:cNvPr>
          <p:cNvSpPr txBox="1"/>
          <p:nvPr/>
        </p:nvSpPr>
        <p:spPr>
          <a:xfrm>
            <a:off x="6662198" y="1357583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Proteome</a:t>
            </a:r>
          </a:p>
        </p:txBody>
      </p:sp>
    </p:spTree>
    <p:extLst>
      <p:ext uri="{BB962C8B-B14F-4D97-AF65-F5344CB8AC3E}">
        <p14:creationId xmlns:p14="http://schemas.microsoft.com/office/powerpoint/2010/main" val="214056809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EDB53-9196-8547-973C-997A6FDE2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941" y="205979"/>
            <a:ext cx="8720417" cy="857250"/>
          </a:xfrm>
        </p:spPr>
        <p:txBody>
          <a:bodyPr/>
          <a:lstStyle/>
          <a:p>
            <a:r>
              <a:rPr lang="en-US" dirty="0"/>
              <a:t>Regression Across Many Correlated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44ABD-2458-804B-BEDD-1F11C1308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6924"/>
            <a:ext cx="8229600" cy="2662062"/>
          </a:xfrm>
        </p:spPr>
        <p:txBody>
          <a:bodyPr/>
          <a:lstStyle/>
          <a:p>
            <a:r>
              <a:rPr lang="en-US" dirty="0"/>
              <a:t>Univariate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A2E87E-C996-0A4D-8F59-A369FAFFE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642" y="2207725"/>
            <a:ext cx="4626135" cy="9669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EFEBC0-EE99-DB42-AF2F-E7B15C09B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900" y="3268599"/>
            <a:ext cx="1829348" cy="49891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114742A-334F-29E1-46BD-997A4991816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820525" y="2571750"/>
            <a:ext cx="106759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ED9DD0B-D99E-7D46-5E07-20B86DFE29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8116" y="1943808"/>
            <a:ext cx="1255884" cy="12558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358D9E-D50D-677E-7DD5-88088722A2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1004" y="1918779"/>
            <a:ext cx="1284730" cy="12847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AF8C7C-CEF4-3FC9-409B-30CDEE28A2FC}"/>
              </a:ext>
            </a:extLst>
          </p:cNvPr>
          <p:cNvSpPr txBox="1"/>
          <p:nvPr/>
        </p:nvSpPr>
        <p:spPr>
          <a:xfrm>
            <a:off x="5683573" y="1578186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Exposome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1DAA7E-CC99-216E-0E51-5A7DF3733D84}"/>
              </a:ext>
            </a:extLst>
          </p:cNvPr>
          <p:cNvSpPr txBox="1"/>
          <p:nvPr/>
        </p:nvSpPr>
        <p:spPr>
          <a:xfrm>
            <a:off x="7804418" y="1606924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Proteome</a:t>
            </a:r>
          </a:p>
        </p:txBody>
      </p:sp>
    </p:spTree>
    <p:extLst>
      <p:ext uri="{BB962C8B-B14F-4D97-AF65-F5344CB8AC3E}">
        <p14:creationId xmlns:p14="http://schemas.microsoft.com/office/powerpoint/2010/main" val="380225313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746"/>
            <a:ext cx="8229600" cy="741612"/>
          </a:xfrm>
        </p:spPr>
        <p:txBody>
          <a:bodyPr/>
          <a:lstStyle/>
          <a:p>
            <a:r>
              <a:rPr lang="en-US" dirty="0"/>
              <a:t>Interpreting Pairwise Results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52DC7C-6545-D248-9568-B926A48F90BB}"/>
              </a:ext>
            </a:extLst>
          </p:cNvPr>
          <p:cNvCxnSpPr>
            <a:cxnSpLocks/>
          </p:cNvCxnSpPr>
          <p:nvPr/>
        </p:nvCxnSpPr>
        <p:spPr>
          <a:xfrm flipV="1">
            <a:off x="1437840" y="3473536"/>
            <a:ext cx="74129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FFDD535-21DD-5C4A-845C-5FA0CF0F1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9133" y="2878052"/>
            <a:ext cx="1237473" cy="12374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B18893-116D-844E-AB04-66874BD8F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559" y="2905704"/>
            <a:ext cx="1237473" cy="1237473"/>
          </a:xfrm>
          <a:prstGeom prst="rect">
            <a:avLst/>
          </a:prstGeom>
        </p:spPr>
      </p:pic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1AEE91E1-752A-D944-80E2-87970B9F57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9684" y="830479"/>
            <a:ext cx="5308757" cy="3791969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91D0391-4823-0642-9EFE-F2CF1DC48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0" y="923597"/>
            <a:ext cx="3780920" cy="1175311"/>
          </a:xfrm>
        </p:spPr>
        <p:txBody>
          <a:bodyPr/>
          <a:lstStyle/>
          <a:p>
            <a:r>
              <a:rPr lang="en-US" sz="2400" dirty="0"/>
              <a:t>Leveraging biology </a:t>
            </a:r>
            <a:r>
              <a:rPr lang="en-US" sz="2400" b="1" dirty="0"/>
              <a:t>after</a:t>
            </a:r>
            <a:r>
              <a:rPr lang="en-US" sz="2400" dirty="0"/>
              <a:t> analysis (i.e. use annotation):</a:t>
            </a:r>
          </a:p>
          <a:p>
            <a:pPr lvl="1"/>
            <a:r>
              <a:rPr lang="en-US" sz="2000" dirty="0"/>
              <a:t>Pathway-type analyses.</a:t>
            </a:r>
          </a:p>
        </p:txBody>
      </p:sp>
    </p:spTree>
    <p:extLst>
      <p:ext uri="{BB962C8B-B14F-4D97-AF65-F5344CB8AC3E}">
        <p14:creationId xmlns:p14="http://schemas.microsoft.com/office/powerpoint/2010/main" val="3423958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746"/>
            <a:ext cx="8229600" cy="741612"/>
          </a:xfrm>
        </p:spPr>
        <p:txBody>
          <a:bodyPr/>
          <a:lstStyle/>
          <a:p>
            <a:r>
              <a:rPr lang="en-US" dirty="0"/>
              <a:t>Interpreting Pairwise Results</a:t>
            </a:r>
          </a:p>
        </p:txBody>
      </p:sp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1AEE91E1-752A-D944-80E2-87970B9F5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684" y="830479"/>
            <a:ext cx="5308757" cy="3791969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91D0391-4823-0642-9EFE-F2CF1DC48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0" y="923597"/>
            <a:ext cx="3780920" cy="1175311"/>
          </a:xfrm>
        </p:spPr>
        <p:txBody>
          <a:bodyPr/>
          <a:lstStyle/>
          <a:p>
            <a:r>
              <a:rPr lang="en-US" sz="2400" dirty="0"/>
              <a:t>Leveraging biology </a:t>
            </a:r>
            <a:r>
              <a:rPr lang="en-US" sz="2400" b="1" dirty="0"/>
              <a:t>after</a:t>
            </a:r>
            <a:r>
              <a:rPr lang="en-US" sz="2400" dirty="0"/>
              <a:t> analysis (i.e. use annotation):</a:t>
            </a:r>
          </a:p>
          <a:p>
            <a:pPr lvl="1"/>
            <a:r>
              <a:rPr lang="en-US" sz="2000" dirty="0"/>
              <a:t>Pathway-type analyses.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1AE64C6-AC31-404F-9A6F-C0EF3A674B92}"/>
              </a:ext>
            </a:extLst>
          </p:cNvPr>
          <p:cNvSpPr txBox="1">
            <a:spLocks/>
          </p:cNvSpPr>
          <p:nvPr/>
        </p:nvSpPr>
        <p:spPr>
          <a:xfrm>
            <a:off x="78480" y="2571750"/>
            <a:ext cx="3780920" cy="164815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Pro-inflammatory cytokines (IL-1 beta, IL-6, and TNF alpha) are responsible for early responses and amplify inflammatory reactions.</a:t>
            </a:r>
          </a:p>
          <a:p>
            <a:r>
              <a:rPr lang="en-US" sz="1400" dirty="0"/>
              <a:t>Anti-inflammatory cytokines (IL-4, IL-10, and IL-13), limit the inflammatory reactions.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5176148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52DC7C-6545-D248-9568-B926A48F90BB}"/>
              </a:ext>
            </a:extLst>
          </p:cNvPr>
          <p:cNvCxnSpPr>
            <a:cxnSpLocks/>
          </p:cNvCxnSpPr>
          <p:nvPr/>
        </p:nvCxnSpPr>
        <p:spPr>
          <a:xfrm flipV="1">
            <a:off x="1437840" y="3473536"/>
            <a:ext cx="74129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FFDD535-21DD-5C4A-845C-5FA0CF0F1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9133" y="2878052"/>
            <a:ext cx="1237473" cy="12374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B18893-116D-844E-AB04-66874BD8F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559" y="2905704"/>
            <a:ext cx="1237473" cy="1237473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91D0391-4823-0642-9EFE-F2CF1DC48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0" y="923597"/>
            <a:ext cx="3780920" cy="1175311"/>
          </a:xfrm>
        </p:spPr>
        <p:txBody>
          <a:bodyPr/>
          <a:lstStyle/>
          <a:p>
            <a:r>
              <a:rPr lang="en-US" sz="2400" dirty="0"/>
              <a:t>Data driven </a:t>
            </a:r>
            <a:r>
              <a:rPr lang="en-US" sz="2400" b="1" dirty="0"/>
              <a:t>after</a:t>
            </a:r>
            <a:r>
              <a:rPr lang="en-US" sz="2400" dirty="0"/>
              <a:t> analysis:</a:t>
            </a:r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BAE987FC-87C4-BD4D-8667-987AE9725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0897" y="696833"/>
            <a:ext cx="5514623" cy="39390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41612"/>
          </a:xfrm>
        </p:spPr>
        <p:txBody>
          <a:bodyPr/>
          <a:lstStyle/>
          <a:p>
            <a:r>
              <a:rPr lang="en-US" dirty="0"/>
              <a:t>Interpreting Pairwise Results</a:t>
            </a:r>
          </a:p>
        </p:txBody>
      </p:sp>
    </p:spTree>
    <p:extLst>
      <p:ext uri="{BB962C8B-B14F-4D97-AF65-F5344CB8AC3E}">
        <p14:creationId xmlns:p14="http://schemas.microsoft.com/office/powerpoint/2010/main" val="116892286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diagram&#10;&#10;Description automatically generated">
            <a:extLst>
              <a:ext uri="{FF2B5EF4-FFF2-40B4-BE49-F238E27FC236}">
                <a16:creationId xmlns:a16="http://schemas.microsoft.com/office/drawing/2014/main" id="{7303CF9F-5E77-D94B-99B3-594F2EA62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769358"/>
            <a:ext cx="4982976" cy="3559268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C1141980-E93C-9646-9FAC-ED0FAA33B8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7" y="653278"/>
            <a:ext cx="5053391" cy="36095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746"/>
            <a:ext cx="8229600" cy="741612"/>
          </a:xfrm>
        </p:spPr>
        <p:txBody>
          <a:bodyPr/>
          <a:lstStyle/>
          <a:p>
            <a:r>
              <a:rPr lang="en-US" dirty="0"/>
              <a:t>Interpreting Pairwise Results</a:t>
            </a:r>
          </a:p>
        </p:txBody>
      </p:sp>
    </p:spTree>
    <p:extLst>
      <p:ext uri="{BB962C8B-B14F-4D97-AF65-F5344CB8AC3E}">
        <p14:creationId xmlns:p14="http://schemas.microsoft.com/office/powerpoint/2010/main" val="40806562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043" y="120252"/>
            <a:ext cx="8799444" cy="857250"/>
          </a:xfrm>
        </p:spPr>
        <p:txBody>
          <a:bodyPr/>
          <a:lstStyle/>
          <a:p>
            <a:r>
              <a:rPr lang="en-US" dirty="0"/>
              <a:t>Multi-omics Without an Outcome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939FC87-772C-F846-B299-48A860E66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204" y="1017932"/>
            <a:ext cx="8170222" cy="3107635"/>
          </a:xfrm>
        </p:spPr>
        <p:txBody>
          <a:bodyPr/>
          <a:lstStyle/>
          <a:p>
            <a:r>
              <a:rPr lang="en-US" sz="2800" b="1" dirty="0"/>
              <a:t>Association</a:t>
            </a:r>
            <a:r>
              <a:rPr lang="en-US" sz="2800" dirty="0"/>
              <a:t>-Integration: Perform pairwise association analyses, then integrate with interpretation.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BA48B56-E284-6E49-91DD-8AE869C1D886}"/>
              </a:ext>
            </a:extLst>
          </p:cNvPr>
          <p:cNvCxnSpPr>
            <a:cxnSpLocks/>
          </p:cNvCxnSpPr>
          <p:nvPr/>
        </p:nvCxnSpPr>
        <p:spPr>
          <a:xfrm flipV="1">
            <a:off x="4025096" y="3034056"/>
            <a:ext cx="74129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F2A9742-FBF9-7B4E-B5B0-FFB687B61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389" y="2438572"/>
            <a:ext cx="1237473" cy="12374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AE73AB-57ED-444D-B940-F36CF37C3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815" y="2466224"/>
            <a:ext cx="1237473" cy="1237473"/>
          </a:xfrm>
          <a:prstGeom prst="rect">
            <a:avLst/>
          </a:prstGeom>
        </p:spPr>
      </p:pic>
      <p:sp>
        <p:nvSpPr>
          <p:cNvPr id="7" name="Left Brace 6">
            <a:extLst>
              <a:ext uri="{FF2B5EF4-FFF2-40B4-BE49-F238E27FC236}">
                <a16:creationId xmlns:a16="http://schemas.microsoft.com/office/drawing/2014/main" id="{5F2AFFC9-3454-394E-9D52-9A2DA70E3D2D}"/>
              </a:ext>
            </a:extLst>
          </p:cNvPr>
          <p:cNvSpPr/>
          <p:nvPr/>
        </p:nvSpPr>
        <p:spPr>
          <a:xfrm rot="16200000">
            <a:off x="4010685" y="3163426"/>
            <a:ext cx="770113" cy="631825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6BE9E7-0B90-9445-8BD1-49545BF43AFF}"/>
              </a:ext>
            </a:extLst>
          </p:cNvPr>
          <p:cNvSpPr txBox="1"/>
          <p:nvPr/>
        </p:nvSpPr>
        <p:spPr>
          <a:xfrm>
            <a:off x="2360039" y="3899848"/>
            <a:ext cx="5493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Association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for Integration and then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Interpretation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AFF387B-296C-354C-8B3D-4EBA854CCE73}"/>
              </a:ext>
            </a:extLst>
          </p:cNvPr>
          <p:cNvSpPr/>
          <p:nvPr/>
        </p:nvSpPr>
        <p:spPr>
          <a:xfrm>
            <a:off x="5698463" y="4172504"/>
            <a:ext cx="2646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(Biology or Data Driven)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148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" y="205979"/>
            <a:ext cx="9065342" cy="857250"/>
          </a:xfrm>
        </p:spPr>
        <p:txBody>
          <a:bodyPr/>
          <a:lstStyle/>
          <a:p>
            <a:r>
              <a:rPr lang="en-US" sz="3200" dirty="0"/>
              <a:t>Instrumental Variable Analysis (MR and TWAS)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B20CA6-D322-4C4E-9899-AB449A7C0FA1}"/>
              </a:ext>
            </a:extLst>
          </p:cNvPr>
          <p:cNvSpPr/>
          <p:nvPr/>
        </p:nvSpPr>
        <p:spPr>
          <a:xfrm>
            <a:off x="6375229" y="3328022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2749DE-2F57-BB4A-A9D5-DED80905D1FE}"/>
              </a:ext>
            </a:extLst>
          </p:cNvPr>
          <p:cNvSpPr/>
          <p:nvPr/>
        </p:nvSpPr>
        <p:spPr>
          <a:xfrm>
            <a:off x="1884339" y="3328021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C6B7C-F7D9-A347-ACF1-A4058ECA9EA5}"/>
              </a:ext>
            </a:extLst>
          </p:cNvPr>
          <p:cNvSpPr txBox="1"/>
          <p:nvPr/>
        </p:nvSpPr>
        <p:spPr>
          <a:xfrm>
            <a:off x="709478" y="810630"/>
            <a:ext cx="77250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Do genetically imputed levels of inflammatory markers influence obesity in children?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4F72C14-D8C3-3341-9A5C-57C3EF271ABB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5235697" y="2797307"/>
            <a:ext cx="1139532" cy="95601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898DC13-F4E5-4E49-9820-E0662B7D3BE2}"/>
              </a:ext>
            </a:extLst>
          </p:cNvPr>
          <p:cNvSpPr/>
          <p:nvPr/>
        </p:nvSpPr>
        <p:spPr>
          <a:xfrm>
            <a:off x="4385092" y="1946702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D09AF54-E78B-9247-902E-9242E6E88A4F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734944" y="2800276"/>
            <a:ext cx="1650148" cy="953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117458E-5A78-A148-A944-A5760929A877}"/>
              </a:ext>
            </a:extLst>
          </p:cNvPr>
          <p:cNvSpPr/>
          <p:nvPr/>
        </p:nvSpPr>
        <p:spPr>
          <a:xfrm>
            <a:off x="5229107" y="1926120"/>
            <a:ext cx="2694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IL1-beta, IL6, TNF-alpha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CE74F0-E68E-4940-B8AD-7CA7FA64876C}"/>
              </a:ext>
            </a:extLst>
          </p:cNvPr>
          <p:cNvSpPr/>
          <p:nvPr/>
        </p:nvSpPr>
        <p:spPr>
          <a:xfrm>
            <a:off x="7390646" y="3568658"/>
            <a:ext cx="59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6CF099-D3BF-C44A-B9EF-6711819B1D0F}"/>
              </a:ext>
            </a:extLst>
          </p:cNvPr>
          <p:cNvSpPr/>
          <p:nvPr/>
        </p:nvSpPr>
        <p:spPr>
          <a:xfrm>
            <a:off x="392108" y="2699138"/>
            <a:ext cx="28534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SNPs within Genes in Inflammation Pathways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40912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043" y="120252"/>
            <a:ext cx="8799444" cy="857250"/>
          </a:xfrm>
        </p:spPr>
        <p:txBody>
          <a:bodyPr/>
          <a:lstStyle/>
          <a:p>
            <a:r>
              <a:rPr lang="en-US" dirty="0"/>
              <a:t>Multi-omics Without an Outcome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BA48B56-E284-6E49-91DD-8AE869C1D886}"/>
              </a:ext>
            </a:extLst>
          </p:cNvPr>
          <p:cNvCxnSpPr>
            <a:cxnSpLocks/>
          </p:cNvCxnSpPr>
          <p:nvPr/>
        </p:nvCxnSpPr>
        <p:spPr>
          <a:xfrm flipV="1">
            <a:off x="2224165" y="3057307"/>
            <a:ext cx="74129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F2A9742-FBF9-7B4E-B5B0-FFB687B61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438" y="2438572"/>
            <a:ext cx="1237473" cy="12374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AE73AB-57ED-444D-B940-F36CF37C3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091" y="2438572"/>
            <a:ext cx="1237473" cy="123747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384F7D1-6559-3D43-AF75-38D95E97D067}"/>
              </a:ext>
            </a:extLst>
          </p:cNvPr>
          <p:cNvSpPr/>
          <p:nvPr/>
        </p:nvSpPr>
        <p:spPr>
          <a:xfrm>
            <a:off x="2965458" y="2759595"/>
            <a:ext cx="616688" cy="5954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AD1194-8F02-3C46-A8E7-82B10222D7C5}"/>
              </a:ext>
            </a:extLst>
          </p:cNvPr>
          <p:cNvSpPr/>
          <p:nvPr/>
        </p:nvSpPr>
        <p:spPr>
          <a:xfrm>
            <a:off x="5253512" y="2759595"/>
            <a:ext cx="616688" cy="5954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B8D1EB-485B-3142-A85F-B1AE0C5B6BB2}"/>
              </a:ext>
            </a:extLst>
          </p:cNvPr>
          <p:cNvCxnSpPr>
            <a:cxnSpLocks/>
            <a:stCxn id="5" idx="1"/>
            <a:endCxn id="8" idx="6"/>
          </p:cNvCxnSpPr>
          <p:nvPr/>
        </p:nvCxnSpPr>
        <p:spPr>
          <a:xfrm flipH="1" flipV="1">
            <a:off x="5870200" y="3057307"/>
            <a:ext cx="882238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A47896-0235-564E-921D-300DFABF4CA3}"/>
              </a:ext>
            </a:extLst>
          </p:cNvPr>
          <p:cNvCxnSpPr>
            <a:stCxn id="3" idx="6"/>
            <a:endCxn id="8" idx="2"/>
          </p:cNvCxnSpPr>
          <p:nvPr/>
        </p:nvCxnSpPr>
        <p:spPr>
          <a:xfrm>
            <a:off x="3582146" y="3057307"/>
            <a:ext cx="1671366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3B4CAE6-B943-DF45-A1C6-BBD0879032B5}"/>
              </a:ext>
            </a:extLst>
          </p:cNvPr>
          <p:cNvSpPr txBox="1"/>
          <p:nvPr/>
        </p:nvSpPr>
        <p:spPr>
          <a:xfrm>
            <a:off x="4193955" y="2571749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D46C27-54C6-D94C-9864-9F514BDCFCB6}"/>
              </a:ext>
            </a:extLst>
          </p:cNvPr>
          <p:cNvSpPr txBox="1"/>
          <p:nvPr/>
        </p:nvSpPr>
        <p:spPr>
          <a:xfrm>
            <a:off x="3391812" y="3491379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Late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Omic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Integration</a:t>
            </a:r>
          </a:p>
        </p:txBody>
      </p:sp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2DDB72D4-F03A-584E-B210-3D90FEC33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204" y="1017932"/>
            <a:ext cx="8170222" cy="3107635"/>
          </a:xfrm>
        </p:spPr>
        <p:txBody>
          <a:bodyPr/>
          <a:lstStyle/>
          <a:p>
            <a:r>
              <a:rPr lang="en-US" sz="2800" b="1" dirty="0"/>
              <a:t>Late</a:t>
            </a:r>
            <a:r>
              <a:rPr lang="en-US" sz="2800" dirty="0"/>
              <a:t>-Integration: Perform clustering/dimension reduction within each </a:t>
            </a:r>
            <a:r>
              <a:rPr lang="en-US" sz="2800" dirty="0" err="1"/>
              <a:t>omic</a:t>
            </a:r>
            <a:r>
              <a:rPr lang="en-US" sz="2800" dirty="0"/>
              <a:t> layer, then integrate with association analysis and interpretation.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469B94-6F57-9D43-B5C4-823500CE1C75}"/>
              </a:ext>
            </a:extLst>
          </p:cNvPr>
          <p:cNvSpPr/>
          <p:nvPr/>
        </p:nvSpPr>
        <p:spPr>
          <a:xfrm>
            <a:off x="4494330" y="3789089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Association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B869DC-AD69-7045-83E8-3CECFE2A7670}"/>
              </a:ext>
            </a:extLst>
          </p:cNvPr>
          <p:cNvSpPr txBox="1"/>
          <p:nvPr/>
        </p:nvSpPr>
        <p:spPr>
          <a:xfrm>
            <a:off x="854287" y="4693443"/>
            <a:ext cx="44048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Rappoport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Shamir. Nucleic Acids Research 2018</a:t>
            </a:r>
          </a:p>
        </p:txBody>
      </p:sp>
    </p:spTree>
    <p:extLst>
      <p:ext uri="{BB962C8B-B14F-4D97-AF65-F5344CB8AC3E}">
        <p14:creationId xmlns:p14="http://schemas.microsoft.com/office/powerpoint/2010/main" val="305043959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043" y="120252"/>
            <a:ext cx="8799444" cy="857250"/>
          </a:xfrm>
        </p:spPr>
        <p:txBody>
          <a:bodyPr/>
          <a:lstStyle/>
          <a:p>
            <a:r>
              <a:rPr lang="en-US" dirty="0"/>
              <a:t>Multi-omics without Outcome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2A9742-FBF9-7B4E-B5B0-FFB687B61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760" y="2244215"/>
            <a:ext cx="1237473" cy="12374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AE73AB-57ED-444D-B940-F36CF37C3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849" y="2242630"/>
            <a:ext cx="1237473" cy="123747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384F7D1-6559-3D43-AF75-38D95E97D067}"/>
              </a:ext>
            </a:extLst>
          </p:cNvPr>
          <p:cNvSpPr/>
          <p:nvPr/>
        </p:nvSpPr>
        <p:spPr>
          <a:xfrm>
            <a:off x="2236237" y="3929509"/>
            <a:ext cx="616688" cy="5954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BE619333-965F-B741-AB66-35B2776F5CFE}"/>
              </a:ext>
            </a:extLst>
          </p:cNvPr>
          <p:cNvSpPr/>
          <p:nvPr/>
        </p:nvSpPr>
        <p:spPr>
          <a:xfrm rot="16200000">
            <a:off x="2269139" y="2415842"/>
            <a:ext cx="550884" cy="2297289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ontent Placeholder 8">
            <a:extLst>
              <a:ext uri="{FF2B5EF4-FFF2-40B4-BE49-F238E27FC236}">
                <a16:creationId xmlns:a16="http://schemas.microsoft.com/office/drawing/2014/main" id="{BDFE779C-3AE1-7047-974C-A4F461043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043" y="925545"/>
            <a:ext cx="8552386" cy="3107635"/>
          </a:xfrm>
        </p:spPr>
        <p:txBody>
          <a:bodyPr/>
          <a:lstStyle/>
          <a:p>
            <a:r>
              <a:rPr lang="en-US" sz="2800" b="1" dirty="0"/>
              <a:t>Early</a:t>
            </a:r>
            <a:r>
              <a:rPr lang="en-US" sz="2800" dirty="0"/>
              <a:t>-Integration: Concatenate multiple </a:t>
            </a:r>
            <a:r>
              <a:rPr lang="en-US" sz="2800" dirty="0" err="1"/>
              <a:t>omic</a:t>
            </a:r>
            <a:r>
              <a:rPr lang="en-US" sz="2800" dirty="0"/>
              <a:t> layers and perform clustering/dimension reduction. Interpret results.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A1DD841-3A42-FF4D-A2E2-883229620DEC}"/>
              </a:ext>
            </a:extLst>
          </p:cNvPr>
          <p:cNvSpPr txBox="1"/>
          <p:nvPr/>
        </p:nvSpPr>
        <p:spPr>
          <a:xfrm>
            <a:off x="3719847" y="2697184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Early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-Integration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A88060-BD29-414C-A910-0EAA71046493}"/>
              </a:ext>
            </a:extLst>
          </p:cNvPr>
          <p:cNvSpPr txBox="1"/>
          <p:nvPr/>
        </p:nvSpPr>
        <p:spPr>
          <a:xfrm>
            <a:off x="3051730" y="3939594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Interpretation of Results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16668CB-E3F6-D54E-B2E8-D8E6414E5AA1}"/>
              </a:ext>
            </a:extLst>
          </p:cNvPr>
          <p:cNvSpPr/>
          <p:nvPr/>
        </p:nvSpPr>
        <p:spPr>
          <a:xfrm>
            <a:off x="3273585" y="4181117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Biology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F31C9E-EB6E-FA46-AC2A-878E4FC02A4D}"/>
              </a:ext>
            </a:extLst>
          </p:cNvPr>
          <p:cNvSpPr txBox="1"/>
          <p:nvPr/>
        </p:nvSpPr>
        <p:spPr>
          <a:xfrm>
            <a:off x="854287" y="4693443"/>
            <a:ext cx="44048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Rappoport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Shamir. Nucleic Acids Research 2018</a:t>
            </a:r>
          </a:p>
        </p:txBody>
      </p:sp>
    </p:spTree>
    <p:extLst>
      <p:ext uri="{BB962C8B-B14F-4D97-AF65-F5344CB8AC3E}">
        <p14:creationId xmlns:p14="http://schemas.microsoft.com/office/powerpoint/2010/main" val="116886086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/>
          <a:lstStyle/>
          <a:p>
            <a:r>
              <a:rPr lang="en-US" dirty="0"/>
              <a:t>Multi-omics with an Outcome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34C2BC0B-C186-0965-A7CA-4AF376D82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801" y="626801"/>
            <a:ext cx="4993003" cy="388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625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" y="252524"/>
            <a:ext cx="8799444" cy="541106"/>
          </a:xfrm>
        </p:spPr>
        <p:txBody>
          <a:bodyPr/>
          <a:lstStyle/>
          <a:p>
            <a:r>
              <a:rPr lang="en-US" sz="2800" u="sng" dirty="0"/>
              <a:t>Multi-omics </a:t>
            </a:r>
            <a:r>
              <a:rPr lang="en-US" sz="2800" b="1" u="sng" dirty="0"/>
              <a:t>Association</a:t>
            </a:r>
            <a:r>
              <a:rPr lang="en-US" sz="2800" u="sng" dirty="0"/>
              <a:t> Analysis With an Outcome</a:t>
            </a:r>
          </a:p>
        </p:txBody>
      </p:sp>
    </p:spTree>
    <p:extLst>
      <p:ext uri="{BB962C8B-B14F-4D97-AF65-F5344CB8AC3E}">
        <p14:creationId xmlns:p14="http://schemas.microsoft.com/office/powerpoint/2010/main" val="128075388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2A9742-FBF9-7B4E-B5B0-FFB687B61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760" y="2244215"/>
            <a:ext cx="1237473" cy="12374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AE73AB-57ED-444D-B940-F36CF37C3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849" y="2242630"/>
            <a:ext cx="1237473" cy="123747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384F7D1-6559-3D43-AF75-38D95E97D067}"/>
              </a:ext>
            </a:extLst>
          </p:cNvPr>
          <p:cNvSpPr/>
          <p:nvPr/>
        </p:nvSpPr>
        <p:spPr>
          <a:xfrm>
            <a:off x="2236237" y="3929509"/>
            <a:ext cx="616688" cy="5954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BE619333-965F-B741-AB66-35B2776F5CFE}"/>
              </a:ext>
            </a:extLst>
          </p:cNvPr>
          <p:cNvSpPr/>
          <p:nvPr/>
        </p:nvSpPr>
        <p:spPr>
          <a:xfrm rot="16200000">
            <a:off x="2269139" y="2415842"/>
            <a:ext cx="550884" cy="2297289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ontent Placeholder 8">
            <a:extLst>
              <a:ext uri="{FF2B5EF4-FFF2-40B4-BE49-F238E27FC236}">
                <a16:creationId xmlns:a16="http://schemas.microsoft.com/office/drawing/2014/main" id="{BDFE779C-3AE1-7047-974C-A4F461043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043" y="925545"/>
            <a:ext cx="8552386" cy="3107635"/>
          </a:xfrm>
        </p:spPr>
        <p:txBody>
          <a:bodyPr/>
          <a:lstStyle/>
          <a:p>
            <a:r>
              <a:rPr lang="en-US" sz="2800" b="1" dirty="0"/>
              <a:t>Early</a:t>
            </a:r>
            <a:r>
              <a:rPr lang="en-US" sz="2800" dirty="0"/>
              <a:t>-Integration: Concatenate multiple </a:t>
            </a:r>
            <a:r>
              <a:rPr lang="en-US" sz="2800" dirty="0" err="1"/>
              <a:t>omic</a:t>
            </a:r>
            <a:r>
              <a:rPr lang="en-US" sz="2800" dirty="0"/>
              <a:t> layers and perform clustering/dimension reduction. Then perform </a:t>
            </a:r>
            <a:r>
              <a:rPr lang="en-US" sz="2800" b="1" dirty="0"/>
              <a:t>association</a:t>
            </a:r>
            <a:r>
              <a:rPr lang="en-US" sz="2800" dirty="0"/>
              <a:t> to the outcome.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A1DD841-3A42-FF4D-A2E2-883229620DEC}"/>
              </a:ext>
            </a:extLst>
          </p:cNvPr>
          <p:cNvSpPr txBox="1"/>
          <p:nvPr/>
        </p:nvSpPr>
        <p:spPr>
          <a:xfrm>
            <a:off x="3719847" y="2697184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Early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-Integration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B3552ED-ED24-8B44-B7D1-193A8D7DE53F}"/>
              </a:ext>
            </a:extLst>
          </p:cNvPr>
          <p:cNvCxnSpPr>
            <a:cxnSpLocks/>
            <a:stCxn id="3" idx="6"/>
            <a:endCxn id="13" idx="1"/>
          </p:cNvCxnSpPr>
          <p:nvPr/>
        </p:nvCxnSpPr>
        <p:spPr>
          <a:xfrm flipV="1">
            <a:off x="2852925" y="4210163"/>
            <a:ext cx="2708242" cy="17058"/>
          </a:xfrm>
          <a:prstGeom prst="line">
            <a:avLst/>
          </a:prstGeom>
          <a:ln>
            <a:solidFill>
              <a:schemeClr val="tx1"/>
            </a:solidFill>
            <a:prstDash val="sysDash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0394750-8C4D-2145-892E-25072E217C5D}"/>
              </a:ext>
            </a:extLst>
          </p:cNvPr>
          <p:cNvSpPr txBox="1"/>
          <p:nvPr/>
        </p:nvSpPr>
        <p:spPr>
          <a:xfrm>
            <a:off x="3819882" y="3540792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4D8AD3-1BD1-0C4B-A7D9-4B0674CA69FC}"/>
              </a:ext>
            </a:extLst>
          </p:cNvPr>
          <p:cNvSpPr/>
          <p:nvPr/>
        </p:nvSpPr>
        <p:spPr>
          <a:xfrm>
            <a:off x="5561167" y="3831895"/>
            <a:ext cx="694160" cy="75653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426F563-8791-804E-9672-907892CDC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" y="252524"/>
            <a:ext cx="8799444" cy="541106"/>
          </a:xfrm>
        </p:spPr>
        <p:txBody>
          <a:bodyPr/>
          <a:lstStyle/>
          <a:p>
            <a:r>
              <a:rPr lang="en-US" sz="2800" u="sng" dirty="0"/>
              <a:t>Multi-omics </a:t>
            </a:r>
            <a:r>
              <a:rPr lang="en-US" sz="2800" b="1" u="sng" dirty="0"/>
              <a:t>Association</a:t>
            </a:r>
            <a:r>
              <a:rPr lang="en-US" sz="2800" u="sng" dirty="0"/>
              <a:t> Analysis With an Outcome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79D0B60-EEB9-7E4B-B95C-3D98094AB8B6}"/>
              </a:ext>
            </a:extLst>
          </p:cNvPr>
          <p:cNvSpPr/>
          <p:nvPr/>
        </p:nvSpPr>
        <p:spPr>
          <a:xfrm>
            <a:off x="1521955" y="3635828"/>
            <a:ext cx="5635402" cy="1039585"/>
          </a:xfrm>
          <a:prstGeom prst="ellipse">
            <a:avLst/>
          </a:prstGeom>
          <a:noFill/>
          <a:ln w="38100">
            <a:solidFill>
              <a:srgbClr val="9E14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07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043" y="120252"/>
            <a:ext cx="8799444" cy="857250"/>
          </a:xfrm>
        </p:spPr>
        <p:txBody>
          <a:bodyPr/>
          <a:lstStyle/>
          <a:p>
            <a:r>
              <a:rPr lang="en-US" dirty="0"/>
              <a:t>Multi-omics Without an Outcome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BA48B56-E284-6E49-91DD-8AE869C1D886}"/>
              </a:ext>
            </a:extLst>
          </p:cNvPr>
          <p:cNvCxnSpPr>
            <a:cxnSpLocks/>
          </p:cNvCxnSpPr>
          <p:nvPr/>
        </p:nvCxnSpPr>
        <p:spPr>
          <a:xfrm flipV="1">
            <a:off x="2224165" y="3057307"/>
            <a:ext cx="74129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F2A9742-FBF9-7B4E-B5B0-FFB687B61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438" y="2438572"/>
            <a:ext cx="1237473" cy="12374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AE73AB-57ED-444D-B940-F36CF37C3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091" y="2438572"/>
            <a:ext cx="1237473" cy="123747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384F7D1-6559-3D43-AF75-38D95E97D067}"/>
              </a:ext>
            </a:extLst>
          </p:cNvPr>
          <p:cNvSpPr/>
          <p:nvPr/>
        </p:nvSpPr>
        <p:spPr>
          <a:xfrm>
            <a:off x="2965458" y="2759595"/>
            <a:ext cx="616688" cy="5954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AD1194-8F02-3C46-A8E7-82B10222D7C5}"/>
              </a:ext>
            </a:extLst>
          </p:cNvPr>
          <p:cNvSpPr/>
          <p:nvPr/>
        </p:nvSpPr>
        <p:spPr>
          <a:xfrm>
            <a:off x="5253512" y="2759595"/>
            <a:ext cx="616688" cy="5954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B8D1EB-485B-3142-A85F-B1AE0C5B6BB2}"/>
              </a:ext>
            </a:extLst>
          </p:cNvPr>
          <p:cNvCxnSpPr>
            <a:cxnSpLocks/>
            <a:stCxn id="5" idx="1"/>
            <a:endCxn id="8" idx="6"/>
          </p:cNvCxnSpPr>
          <p:nvPr/>
        </p:nvCxnSpPr>
        <p:spPr>
          <a:xfrm flipH="1" flipV="1">
            <a:off x="5870200" y="3057307"/>
            <a:ext cx="882238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A47896-0235-564E-921D-300DFABF4CA3}"/>
              </a:ext>
            </a:extLst>
          </p:cNvPr>
          <p:cNvCxnSpPr>
            <a:stCxn id="3" idx="6"/>
            <a:endCxn id="8" idx="2"/>
          </p:cNvCxnSpPr>
          <p:nvPr/>
        </p:nvCxnSpPr>
        <p:spPr>
          <a:xfrm>
            <a:off x="3582146" y="3057307"/>
            <a:ext cx="1671366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3B4CAE6-B943-DF45-A1C6-BBD0879032B5}"/>
              </a:ext>
            </a:extLst>
          </p:cNvPr>
          <p:cNvSpPr txBox="1"/>
          <p:nvPr/>
        </p:nvSpPr>
        <p:spPr>
          <a:xfrm>
            <a:off x="4193955" y="2571749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2DDB72D4-F03A-584E-B210-3D90FEC33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204" y="1017932"/>
            <a:ext cx="8170222" cy="3107635"/>
          </a:xfrm>
        </p:spPr>
        <p:txBody>
          <a:bodyPr/>
          <a:lstStyle/>
          <a:p>
            <a:r>
              <a:rPr lang="en-US" sz="2800" b="1" dirty="0"/>
              <a:t>Late</a:t>
            </a:r>
            <a:r>
              <a:rPr lang="en-US" sz="2800" dirty="0"/>
              <a:t>-Integration: Perform clustering/dimension reduction within each </a:t>
            </a:r>
            <a:r>
              <a:rPr lang="en-US" sz="2800" dirty="0" err="1"/>
              <a:t>omic</a:t>
            </a:r>
            <a:r>
              <a:rPr lang="en-US" sz="2800" dirty="0"/>
              <a:t> layer, then integrate with association analysis and interpretation.</a:t>
            </a:r>
          </a:p>
        </p:txBody>
      </p:sp>
    </p:spTree>
    <p:extLst>
      <p:ext uri="{BB962C8B-B14F-4D97-AF65-F5344CB8AC3E}">
        <p14:creationId xmlns:p14="http://schemas.microsoft.com/office/powerpoint/2010/main" val="332209286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BA48B56-E284-6E49-91DD-8AE869C1D886}"/>
              </a:ext>
            </a:extLst>
          </p:cNvPr>
          <p:cNvCxnSpPr>
            <a:cxnSpLocks/>
          </p:cNvCxnSpPr>
          <p:nvPr/>
        </p:nvCxnSpPr>
        <p:spPr>
          <a:xfrm flipV="1">
            <a:off x="2224165" y="3057307"/>
            <a:ext cx="74129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F2A9742-FBF9-7B4E-B5B0-FFB687B61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438" y="2438572"/>
            <a:ext cx="1237473" cy="12374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AE73AB-57ED-444D-B940-F36CF37C3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091" y="2438572"/>
            <a:ext cx="1237473" cy="123747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384F7D1-6559-3D43-AF75-38D95E97D067}"/>
              </a:ext>
            </a:extLst>
          </p:cNvPr>
          <p:cNvSpPr/>
          <p:nvPr/>
        </p:nvSpPr>
        <p:spPr>
          <a:xfrm>
            <a:off x="2965458" y="2759595"/>
            <a:ext cx="616688" cy="5954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AD1194-8F02-3C46-A8E7-82B10222D7C5}"/>
              </a:ext>
            </a:extLst>
          </p:cNvPr>
          <p:cNvSpPr/>
          <p:nvPr/>
        </p:nvSpPr>
        <p:spPr>
          <a:xfrm>
            <a:off x="5253512" y="2759595"/>
            <a:ext cx="616688" cy="5954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B8D1EB-485B-3142-A85F-B1AE0C5B6BB2}"/>
              </a:ext>
            </a:extLst>
          </p:cNvPr>
          <p:cNvCxnSpPr>
            <a:cxnSpLocks/>
            <a:stCxn id="5" idx="1"/>
            <a:endCxn id="8" idx="6"/>
          </p:cNvCxnSpPr>
          <p:nvPr/>
        </p:nvCxnSpPr>
        <p:spPr>
          <a:xfrm flipH="1" flipV="1">
            <a:off x="5870200" y="3057307"/>
            <a:ext cx="882238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2DDB72D4-F03A-584E-B210-3D90FEC33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204" y="1017932"/>
            <a:ext cx="8170222" cy="3107635"/>
          </a:xfrm>
        </p:spPr>
        <p:txBody>
          <a:bodyPr/>
          <a:lstStyle/>
          <a:p>
            <a:r>
              <a:rPr lang="en-US" sz="2400" b="1" dirty="0"/>
              <a:t>Late</a:t>
            </a:r>
            <a:r>
              <a:rPr lang="en-US" sz="2400" dirty="0"/>
              <a:t>-Integration: Perform clustering/dimension reduction within each </a:t>
            </a:r>
            <a:r>
              <a:rPr lang="en-US" sz="2400" dirty="0" err="1"/>
              <a:t>omic</a:t>
            </a:r>
            <a:r>
              <a:rPr lang="en-US" sz="2400" dirty="0"/>
              <a:t> layer, then integrate with </a:t>
            </a:r>
            <a:r>
              <a:rPr lang="en-US" sz="2400" b="1" dirty="0"/>
              <a:t>association analysis </a:t>
            </a:r>
            <a:r>
              <a:rPr lang="en-US" sz="2400" b="1" u="sng" dirty="0"/>
              <a:t>to the outcome </a:t>
            </a:r>
            <a:r>
              <a:rPr lang="en-US" sz="2400" b="1" dirty="0"/>
              <a:t>and interpret</a:t>
            </a:r>
            <a:r>
              <a:rPr lang="en-US" sz="2400" dirty="0"/>
              <a:t>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08BDA3-7555-1B4C-B212-817FFC1292FB}"/>
              </a:ext>
            </a:extLst>
          </p:cNvPr>
          <p:cNvSpPr/>
          <p:nvPr/>
        </p:nvSpPr>
        <p:spPr>
          <a:xfrm>
            <a:off x="4019914" y="3787729"/>
            <a:ext cx="694160" cy="75653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1FA86D3-C0CF-F34E-86C3-F906F6FE176A}"/>
              </a:ext>
            </a:extLst>
          </p:cNvPr>
          <p:cNvCxnSpPr>
            <a:cxnSpLocks/>
            <a:stCxn id="3" idx="5"/>
            <a:endCxn id="15" idx="0"/>
          </p:cNvCxnSpPr>
          <p:nvPr/>
        </p:nvCxnSpPr>
        <p:spPr>
          <a:xfrm>
            <a:off x="3491834" y="3267820"/>
            <a:ext cx="875160" cy="5199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6E0C7DE-2115-4348-8F1E-652624954896}"/>
              </a:ext>
            </a:extLst>
          </p:cNvPr>
          <p:cNvCxnSpPr>
            <a:cxnSpLocks/>
            <a:stCxn id="8" idx="3"/>
            <a:endCxn id="15" idx="0"/>
          </p:cNvCxnSpPr>
          <p:nvPr/>
        </p:nvCxnSpPr>
        <p:spPr>
          <a:xfrm flipH="1">
            <a:off x="4366994" y="3267820"/>
            <a:ext cx="976830" cy="5199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99099079-9625-5E42-B989-44311F119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" y="252524"/>
            <a:ext cx="8799444" cy="541106"/>
          </a:xfrm>
        </p:spPr>
        <p:txBody>
          <a:bodyPr/>
          <a:lstStyle/>
          <a:p>
            <a:r>
              <a:rPr lang="en-US" sz="2800" u="sng" dirty="0"/>
              <a:t>Multi-omics </a:t>
            </a:r>
            <a:r>
              <a:rPr lang="en-US" sz="2800" b="1" u="sng" dirty="0"/>
              <a:t>Association</a:t>
            </a:r>
            <a:r>
              <a:rPr lang="en-US" sz="2800" u="sng" dirty="0"/>
              <a:t> Analysis With an Outcome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A5B888F-9059-864B-B6CB-6F45F8A97A8B}"/>
              </a:ext>
            </a:extLst>
          </p:cNvPr>
          <p:cNvSpPr/>
          <p:nvPr/>
        </p:nvSpPr>
        <p:spPr>
          <a:xfrm>
            <a:off x="2594811" y="2391423"/>
            <a:ext cx="3627929" cy="2240448"/>
          </a:xfrm>
          <a:prstGeom prst="ellipse">
            <a:avLst/>
          </a:prstGeom>
          <a:noFill/>
          <a:ln w="38100">
            <a:solidFill>
              <a:srgbClr val="9E14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56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1FF5-0FB6-7F4F-B29D-7EA9B8D0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043" y="120252"/>
            <a:ext cx="8799444" cy="857250"/>
          </a:xfrm>
        </p:spPr>
        <p:txBody>
          <a:bodyPr/>
          <a:lstStyle/>
          <a:p>
            <a:r>
              <a:rPr lang="en-US" dirty="0"/>
              <a:t>Multi-omics Without an Outcome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939FC87-772C-F846-B299-48A860E66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204" y="1017932"/>
            <a:ext cx="8170222" cy="3107635"/>
          </a:xfrm>
        </p:spPr>
        <p:txBody>
          <a:bodyPr/>
          <a:lstStyle/>
          <a:p>
            <a:r>
              <a:rPr lang="en-US" sz="2800" b="1" dirty="0"/>
              <a:t>Association</a:t>
            </a:r>
            <a:r>
              <a:rPr lang="en-US" sz="2800" dirty="0"/>
              <a:t>-Integration: Perform pairwise association analyses, then integrate with interpretation.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BA48B56-E284-6E49-91DD-8AE869C1D886}"/>
              </a:ext>
            </a:extLst>
          </p:cNvPr>
          <p:cNvCxnSpPr>
            <a:cxnSpLocks/>
          </p:cNvCxnSpPr>
          <p:nvPr/>
        </p:nvCxnSpPr>
        <p:spPr>
          <a:xfrm flipV="1">
            <a:off x="4025096" y="3034056"/>
            <a:ext cx="74129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F2A9742-FBF9-7B4E-B5B0-FFB687B61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389" y="2438572"/>
            <a:ext cx="1237473" cy="12374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AE73AB-57ED-444D-B940-F36CF37C3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815" y="2466224"/>
            <a:ext cx="1237473" cy="1237473"/>
          </a:xfrm>
          <a:prstGeom prst="rect">
            <a:avLst/>
          </a:prstGeom>
        </p:spPr>
      </p:pic>
      <p:sp>
        <p:nvSpPr>
          <p:cNvPr id="7" name="Left Brace 6">
            <a:extLst>
              <a:ext uri="{FF2B5EF4-FFF2-40B4-BE49-F238E27FC236}">
                <a16:creationId xmlns:a16="http://schemas.microsoft.com/office/drawing/2014/main" id="{5F2AFFC9-3454-394E-9D52-9A2DA70E3D2D}"/>
              </a:ext>
            </a:extLst>
          </p:cNvPr>
          <p:cNvSpPr/>
          <p:nvPr/>
        </p:nvSpPr>
        <p:spPr>
          <a:xfrm rot="16200000">
            <a:off x="4010685" y="3163426"/>
            <a:ext cx="770113" cy="631825"/>
          </a:xfrm>
          <a:prstGeom prst="lef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6BE9E7-0B90-9445-8BD1-49545BF43AFF}"/>
              </a:ext>
            </a:extLst>
          </p:cNvPr>
          <p:cNvSpPr txBox="1"/>
          <p:nvPr/>
        </p:nvSpPr>
        <p:spPr>
          <a:xfrm>
            <a:off x="2360039" y="3899848"/>
            <a:ext cx="5493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Association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for Integration and then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Interpretation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AFF387B-296C-354C-8B3D-4EBA854CCE73}"/>
              </a:ext>
            </a:extLst>
          </p:cNvPr>
          <p:cNvSpPr/>
          <p:nvPr/>
        </p:nvSpPr>
        <p:spPr>
          <a:xfrm>
            <a:off x="5698463" y="4172504"/>
            <a:ext cx="2646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(Biology or Data Driven)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2718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939FC87-772C-F846-B299-48A860E66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204" y="1017932"/>
            <a:ext cx="8170222" cy="3107635"/>
          </a:xfrm>
        </p:spPr>
        <p:txBody>
          <a:bodyPr/>
          <a:lstStyle/>
          <a:p>
            <a:r>
              <a:rPr lang="en-US" sz="2800" b="1" dirty="0"/>
              <a:t>Where and when to perform association?</a:t>
            </a:r>
            <a:endParaRPr lang="en-US" sz="2800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BA48B56-E284-6E49-91DD-8AE869C1D886}"/>
              </a:ext>
            </a:extLst>
          </p:cNvPr>
          <p:cNvCxnSpPr>
            <a:cxnSpLocks/>
          </p:cNvCxnSpPr>
          <p:nvPr/>
        </p:nvCxnSpPr>
        <p:spPr>
          <a:xfrm flipV="1">
            <a:off x="4025096" y="3034056"/>
            <a:ext cx="74129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F2A9742-FBF9-7B4E-B5B0-FFB687B61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389" y="2438572"/>
            <a:ext cx="1237473" cy="12374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AE73AB-57ED-444D-B940-F36CF37C3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815" y="2466224"/>
            <a:ext cx="1237473" cy="123747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8789F11-8443-FC4A-AD06-7D646A84F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" y="252524"/>
            <a:ext cx="8799444" cy="541106"/>
          </a:xfrm>
        </p:spPr>
        <p:txBody>
          <a:bodyPr/>
          <a:lstStyle/>
          <a:p>
            <a:r>
              <a:rPr lang="en-US" sz="2800" u="sng" dirty="0"/>
              <a:t>Multi-omics </a:t>
            </a:r>
            <a:r>
              <a:rPr lang="en-US" sz="2800" b="1" u="sng" dirty="0"/>
              <a:t>Association</a:t>
            </a:r>
            <a:r>
              <a:rPr lang="en-US" sz="2800" u="sng" dirty="0"/>
              <a:t> Analysis With an Outcome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B9267A-E8F9-B34D-B11D-CE522C8081CE}"/>
              </a:ext>
            </a:extLst>
          </p:cNvPr>
          <p:cNvSpPr/>
          <p:nvPr/>
        </p:nvSpPr>
        <p:spPr>
          <a:xfrm>
            <a:off x="4019914" y="3787729"/>
            <a:ext cx="694160" cy="75653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2FF55A7-C505-F14B-978B-2C5B677C27D0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3456214" y="3560624"/>
            <a:ext cx="910780" cy="2271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D37A5D-B6B1-3344-B0BF-463FECCC1DF7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4366994" y="3521529"/>
            <a:ext cx="1018131" cy="2662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EF0769B6-3E80-A44B-832C-B4FA7C40CB3C}"/>
              </a:ext>
            </a:extLst>
          </p:cNvPr>
          <p:cNvSpPr/>
          <p:nvPr/>
        </p:nvSpPr>
        <p:spPr>
          <a:xfrm>
            <a:off x="2594811" y="2391423"/>
            <a:ext cx="3627929" cy="2240448"/>
          </a:xfrm>
          <a:prstGeom prst="ellipse">
            <a:avLst/>
          </a:prstGeom>
          <a:noFill/>
          <a:ln w="38100">
            <a:solidFill>
              <a:srgbClr val="9E14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526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5668619-7FB3-EE44-A217-9AF45B344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617" y="2459836"/>
            <a:ext cx="2443081" cy="24430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Dimensional Interactions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10F108-6CCF-644B-B75D-95C9A6FE1930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3162921" y="1760896"/>
            <a:ext cx="1495140" cy="73741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AB20CA6-D322-4C4E-9899-AB449A7C0FA1}"/>
              </a:ext>
            </a:extLst>
          </p:cNvPr>
          <p:cNvSpPr/>
          <p:nvPr/>
        </p:nvSpPr>
        <p:spPr>
          <a:xfrm>
            <a:off x="6817991" y="2103415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2749DE-2F57-BB4A-A9D5-DED80905D1FE}"/>
              </a:ext>
            </a:extLst>
          </p:cNvPr>
          <p:cNvSpPr/>
          <p:nvPr/>
        </p:nvSpPr>
        <p:spPr>
          <a:xfrm>
            <a:off x="2312316" y="133559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7072660-6AEC-D34B-9279-572A035159B0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3162921" y="2498314"/>
            <a:ext cx="1495140" cy="79017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395875E-E4BB-1B4D-866E-2AD08DD3D4D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572000" y="2498314"/>
            <a:ext cx="2245991" cy="304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9E8D04A-8CE1-2E48-B3B7-E4A44AF32AF9}"/>
              </a:ext>
            </a:extLst>
          </p:cNvPr>
          <p:cNvSpPr/>
          <p:nvPr/>
        </p:nvSpPr>
        <p:spPr>
          <a:xfrm>
            <a:off x="1666553" y="347278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A7F24F-59F9-F947-A3AE-3831EF40FE49}"/>
              </a:ext>
            </a:extLst>
          </p:cNvPr>
          <p:cNvSpPr/>
          <p:nvPr/>
        </p:nvSpPr>
        <p:spPr>
          <a:xfrm>
            <a:off x="1824119" y="332038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1E9F68-BC2D-CF4D-B8E0-F7D639326429}"/>
              </a:ext>
            </a:extLst>
          </p:cNvPr>
          <p:cNvSpPr/>
          <p:nvPr/>
        </p:nvSpPr>
        <p:spPr>
          <a:xfrm>
            <a:off x="1981685" y="316798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B6724C-5D91-CB4A-86E1-50DBC01B8959}"/>
              </a:ext>
            </a:extLst>
          </p:cNvPr>
          <p:cNvSpPr/>
          <p:nvPr/>
        </p:nvSpPr>
        <p:spPr>
          <a:xfrm>
            <a:off x="2154753" y="301558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EACAE9-3860-E04F-BAC8-FDDC80618602}"/>
              </a:ext>
            </a:extLst>
          </p:cNvPr>
          <p:cNvSpPr/>
          <p:nvPr/>
        </p:nvSpPr>
        <p:spPr>
          <a:xfrm>
            <a:off x="2312316" y="286318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endParaRPr lang="en-US" sz="28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880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Mediation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10F108-6CCF-644B-B75D-95C9A6FE1930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720159" y="3753325"/>
            <a:ext cx="123582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AB20CA6-D322-4C4E-9899-AB449A7C0FA1}"/>
              </a:ext>
            </a:extLst>
          </p:cNvPr>
          <p:cNvSpPr/>
          <p:nvPr/>
        </p:nvSpPr>
        <p:spPr>
          <a:xfrm>
            <a:off x="6375229" y="3328022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2749DE-2F57-BB4A-A9D5-DED80905D1FE}"/>
              </a:ext>
            </a:extLst>
          </p:cNvPr>
          <p:cNvSpPr/>
          <p:nvPr/>
        </p:nvSpPr>
        <p:spPr>
          <a:xfrm>
            <a:off x="1869554" y="3328022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C6B7C-F7D9-A347-ACF1-A4058ECA9EA5}"/>
              </a:ext>
            </a:extLst>
          </p:cNvPr>
          <p:cNvSpPr txBox="1"/>
          <p:nvPr/>
        </p:nvSpPr>
        <p:spPr>
          <a:xfrm>
            <a:off x="709478" y="810630"/>
            <a:ext cx="77250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Does exposure to organochlorines impact levels of inflammatory markers that then influence obesity in children?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4F72C14-D8C3-3341-9A5C-57C3EF271ABB}"/>
              </a:ext>
            </a:extLst>
          </p:cNvPr>
          <p:cNvCxnSpPr>
            <a:cxnSpLocks/>
            <a:stCxn id="11" idx="3"/>
            <a:endCxn id="5" idx="1"/>
          </p:cNvCxnSpPr>
          <p:nvPr/>
        </p:nvCxnSpPr>
        <p:spPr>
          <a:xfrm>
            <a:off x="4795172" y="3753324"/>
            <a:ext cx="158005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C9E1B638-24E9-B04C-888D-A7AE41325335}"/>
              </a:ext>
            </a:extLst>
          </p:cNvPr>
          <p:cNvSpPr/>
          <p:nvPr/>
        </p:nvSpPr>
        <p:spPr>
          <a:xfrm>
            <a:off x="3944567" y="3328021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C278C8-4526-A44B-BF2C-1CEDC1E4DEAE}"/>
              </a:ext>
            </a:extLst>
          </p:cNvPr>
          <p:cNvSpPr/>
          <p:nvPr/>
        </p:nvSpPr>
        <p:spPr>
          <a:xfrm>
            <a:off x="7390646" y="3568658"/>
            <a:ext cx="59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CCBA06-3F5D-F54F-99C3-D6D47C9C370B}"/>
              </a:ext>
            </a:extLst>
          </p:cNvPr>
          <p:cNvSpPr/>
          <p:nvPr/>
        </p:nvSpPr>
        <p:spPr>
          <a:xfrm>
            <a:off x="3094220" y="2902719"/>
            <a:ext cx="2694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IL1-beta, IL6, TNF-alpha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9C132D-9A13-AB4D-B43E-D24C50B961AA}"/>
              </a:ext>
            </a:extLst>
          </p:cNvPr>
          <p:cNvSpPr/>
          <p:nvPr/>
        </p:nvSpPr>
        <p:spPr>
          <a:xfrm>
            <a:off x="354524" y="3568657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PCBs, DDT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31728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886F2C-3708-114B-8F32-2472549BA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972" y="833554"/>
            <a:ext cx="1861096" cy="18610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668619-7FB3-EE44-A217-9AF45B344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617" y="2459836"/>
            <a:ext cx="2443081" cy="24430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Dimensional Interactions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10F108-6CCF-644B-B75D-95C9A6FE1930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3162921" y="1760896"/>
            <a:ext cx="1495140" cy="73741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AB20CA6-D322-4C4E-9899-AB449A7C0FA1}"/>
              </a:ext>
            </a:extLst>
          </p:cNvPr>
          <p:cNvSpPr/>
          <p:nvPr/>
        </p:nvSpPr>
        <p:spPr>
          <a:xfrm>
            <a:off x="6817991" y="2103415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7072660-6AEC-D34B-9279-572A035159B0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3162921" y="2498314"/>
            <a:ext cx="1495140" cy="79017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395875E-E4BB-1B4D-866E-2AD08DD3D4D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572000" y="2498314"/>
            <a:ext cx="2245991" cy="304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9E8D04A-8CE1-2E48-B3B7-E4A44AF32AF9}"/>
              </a:ext>
            </a:extLst>
          </p:cNvPr>
          <p:cNvSpPr/>
          <p:nvPr/>
        </p:nvSpPr>
        <p:spPr>
          <a:xfrm>
            <a:off x="1666553" y="347278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A7F24F-59F9-F947-A3AE-3831EF40FE49}"/>
              </a:ext>
            </a:extLst>
          </p:cNvPr>
          <p:cNvSpPr/>
          <p:nvPr/>
        </p:nvSpPr>
        <p:spPr>
          <a:xfrm>
            <a:off x="1824119" y="332038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1E9F68-BC2D-CF4D-B8E0-F7D639326429}"/>
              </a:ext>
            </a:extLst>
          </p:cNvPr>
          <p:cNvSpPr/>
          <p:nvPr/>
        </p:nvSpPr>
        <p:spPr>
          <a:xfrm>
            <a:off x="1981685" y="316798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B6724C-5D91-CB4A-86E1-50DBC01B8959}"/>
              </a:ext>
            </a:extLst>
          </p:cNvPr>
          <p:cNvSpPr/>
          <p:nvPr/>
        </p:nvSpPr>
        <p:spPr>
          <a:xfrm>
            <a:off x="2154753" y="301558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AFEF71-909D-7146-9193-4D9DA88492C4}"/>
              </a:ext>
            </a:extLst>
          </p:cNvPr>
          <p:cNvSpPr/>
          <p:nvPr/>
        </p:nvSpPr>
        <p:spPr>
          <a:xfrm>
            <a:off x="1814782" y="894710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332DFCA-E83F-D542-897F-56501C15565A}"/>
              </a:ext>
            </a:extLst>
          </p:cNvPr>
          <p:cNvSpPr/>
          <p:nvPr/>
        </p:nvSpPr>
        <p:spPr>
          <a:xfrm>
            <a:off x="1994570" y="104127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3AE14E-F143-5940-B7A1-D325E188DBDD}"/>
              </a:ext>
            </a:extLst>
          </p:cNvPr>
          <p:cNvSpPr/>
          <p:nvPr/>
        </p:nvSpPr>
        <p:spPr>
          <a:xfrm>
            <a:off x="2154753" y="118319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EACAE9-3860-E04F-BAC8-FDDC80618602}"/>
              </a:ext>
            </a:extLst>
          </p:cNvPr>
          <p:cNvSpPr/>
          <p:nvPr/>
        </p:nvSpPr>
        <p:spPr>
          <a:xfrm>
            <a:off x="2312316" y="286318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endParaRPr lang="en-US" sz="28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2749DE-2F57-BB4A-A9D5-DED80905D1FE}"/>
              </a:ext>
            </a:extLst>
          </p:cNvPr>
          <p:cNvSpPr/>
          <p:nvPr/>
        </p:nvSpPr>
        <p:spPr>
          <a:xfrm>
            <a:off x="2312316" y="1335593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59352902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886F2C-3708-114B-8F32-2472549BA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972" y="833554"/>
            <a:ext cx="1861096" cy="18610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668619-7FB3-EE44-A217-9AF45B344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617" y="2459836"/>
            <a:ext cx="2443081" cy="24430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Dimensional Interactions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10F108-6CCF-644B-B75D-95C9A6FE1930}"/>
              </a:ext>
            </a:extLst>
          </p:cNvPr>
          <p:cNvCxnSpPr>
            <a:cxnSpLocks/>
          </p:cNvCxnSpPr>
          <p:nvPr/>
        </p:nvCxnSpPr>
        <p:spPr>
          <a:xfrm>
            <a:off x="3162921" y="1760896"/>
            <a:ext cx="1495140" cy="73741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AB20CA6-D322-4C4E-9899-AB449A7C0FA1}"/>
              </a:ext>
            </a:extLst>
          </p:cNvPr>
          <p:cNvSpPr/>
          <p:nvPr/>
        </p:nvSpPr>
        <p:spPr>
          <a:xfrm>
            <a:off x="6817991" y="2103415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7072660-6AEC-D34B-9279-572A035159B0}"/>
              </a:ext>
            </a:extLst>
          </p:cNvPr>
          <p:cNvCxnSpPr>
            <a:cxnSpLocks/>
          </p:cNvCxnSpPr>
          <p:nvPr/>
        </p:nvCxnSpPr>
        <p:spPr>
          <a:xfrm flipV="1">
            <a:off x="3162921" y="2498314"/>
            <a:ext cx="1495140" cy="79017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395875E-E4BB-1B4D-866E-2AD08DD3D4D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572000" y="2498314"/>
            <a:ext cx="2245991" cy="304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AB6F1C3E-CD0B-FB43-AD7A-1D5BB9AE3237}"/>
              </a:ext>
            </a:extLst>
          </p:cNvPr>
          <p:cNvSpPr/>
          <p:nvPr/>
        </p:nvSpPr>
        <p:spPr>
          <a:xfrm>
            <a:off x="1872343" y="2916734"/>
            <a:ext cx="1143746" cy="12663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8C76F9B-18D9-D942-85F1-9387D4DC62A4}"/>
              </a:ext>
            </a:extLst>
          </p:cNvPr>
          <p:cNvSpPr/>
          <p:nvPr/>
        </p:nvSpPr>
        <p:spPr>
          <a:xfrm>
            <a:off x="1884764" y="1011734"/>
            <a:ext cx="1143746" cy="1266309"/>
          </a:xfrm>
          <a:prstGeom prst="ellipse">
            <a:avLst/>
          </a:prstGeom>
          <a:solidFill>
            <a:srgbClr val="7030A0"/>
          </a:solidFill>
          <a:ln>
            <a:solidFill>
              <a:srgbClr val="5E05E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07399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40A4DD17-03BD-2F4D-B4BB-C6BA156A1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864" y="2149990"/>
            <a:ext cx="2559187" cy="25591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5E1D2E5-EAE3-5048-ADC6-98247E50E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912" y="562937"/>
            <a:ext cx="2628059" cy="262805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5D04A9E-6F27-9149-8F20-ECF63C9BB080}"/>
              </a:ext>
            </a:extLst>
          </p:cNvPr>
          <p:cNvSpPr/>
          <p:nvPr/>
        </p:nvSpPr>
        <p:spPr>
          <a:xfrm>
            <a:off x="4521018" y="95911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46EE1C-9C57-934D-A3E7-FAE0D313BA86}"/>
              </a:ext>
            </a:extLst>
          </p:cNvPr>
          <p:cNvSpPr/>
          <p:nvPr/>
        </p:nvSpPr>
        <p:spPr>
          <a:xfrm>
            <a:off x="4382104" y="1090504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E8D4B8-FFDB-9849-AE67-F4B9C9F4244A}"/>
              </a:ext>
            </a:extLst>
          </p:cNvPr>
          <p:cNvSpPr/>
          <p:nvPr/>
        </p:nvSpPr>
        <p:spPr>
          <a:xfrm>
            <a:off x="4217643" y="124111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6D215B-3A27-B749-B6C1-7516937F3F15}"/>
              </a:ext>
            </a:extLst>
          </p:cNvPr>
          <p:cNvSpPr/>
          <p:nvPr/>
        </p:nvSpPr>
        <p:spPr>
          <a:xfrm>
            <a:off x="4073327" y="1369972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AA2517-E39B-9948-A14E-257D945A8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70" y="-3292"/>
            <a:ext cx="8702565" cy="857250"/>
          </a:xfrm>
        </p:spPr>
        <p:txBody>
          <a:bodyPr/>
          <a:lstStyle/>
          <a:p>
            <a:r>
              <a:rPr lang="en-US" sz="3600" b="1" dirty="0">
                <a:solidFill>
                  <a:srgbClr val="990000"/>
                </a:solidFill>
              </a:rPr>
              <a:t>Using SNPs as Instrumental Variables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78543-A079-2946-88C6-B395E76E9F3D}"/>
              </a:ext>
            </a:extLst>
          </p:cNvPr>
          <p:cNvSpPr txBox="1">
            <a:spLocks/>
          </p:cNvSpPr>
          <p:nvPr/>
        </p:nvSpPr>
        <p:spPr>
          <a:xfrm>
            <a:off x="-660928" y="5504601"/>
            <a:ext cx="818712" cy="4905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82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689377-50FB-1B48-BBD4-30FB170C00CD}"/>
              </a:ext>
            </a:extLst>
          </p:cNvPr>
          <p:cNvSpPr/>
          <p:nvPr/>
        </p:nvSpPr>
        <p:spPr>
          <a:xfrm>
            <a:off x="6399535" y="2688709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8A63D4-3D33-BD49-935B-6EBFE7BEA95E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2744465" y="1970053"/>
            <a:ext cx="1169581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8A1F271-1D4B-D94D-838F-1C78B2064C31}"/>
              </a:ext>
            </a:extLst>
          </p:cNvPr>
          <p:cNvSpPr/>
          <p:nvPr/>
        </p:nvSpPr>
        <p:spPr>
          <a:xfrm>
            <a:off x="3914046" y="154475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Omic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C9D74DF-85E1-6747-818A-B71696CAB9F0}"/>
              </a:ext>
            </a:extLst>
          </p:cNvPr>
          <p:cNvCxnSpPr>
            <a:cxnSpLocks/>
            <a:stCxn id="9" idx="3"/>
            <a:endCxn id="31" idx="1"/>
          </p:cNvCxnSpPr>
          <p:nvPr/>
        </p:nvCxnSpPr>
        <p:spPr>
          <a:xfrm>
            <a:off x="5061098" y="1970053"/>
            <a:ext cx="1338437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3E0D134-240D-ED45-A77E-D6DBA3D3B677}"/>
              </a:ext>
            </a:extLst>
          </p:cNvPr>
          <p:cNvSpPr/>
          <p:nvPr/>
        </p:nvSpPr>
        <p:spPr>
          <a:xfrm>
            <a:off x="1248097" y="32983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C3A953-52E1-724E-946D-46F8CB2CAC0B}"/>
              </a:ext>
            </a:extLst>
          </p:cNvPr>
          <p:cNvSpPr/>
          <p:nvPr/>
        </p:nvSpPr>
        <p:spPr>
          <a:xfrm>
            <a:off x="1405663" y="31459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AB0563E-25D3-E741-A100-24D443697074}"/>
              </a:ext>
            </a:extLst>
          </p:cNvPr>
          <p:cNvSpPr/>
          <p:nvPr/>
        </p:nvSpPr>
        <p:spPr>
          <a:xfrm>
            <a:off x="1563229" y="29935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42AFCB-D547-304D-B067-98E87EBD8CFC}"/>
              </a:ext>
            </a:extLst>
          </p:cNvPr>
          <p:cNvSpPr/>
          <p:nvPr/>
        </p:nvSpPr>
        <p:spPr>
          <a:xfrm>
            <a:off x="1736297" y="28411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BEBBFA-1BC7-FB49-B65B-03AF55C51D1E}"/>
              </a:ext>
            </a:extLst>
          </p:cNvPr>
          <p:cNvSpPr/>
          <p:nvPr/>
        </p:nvSpPr>
        <p:spPr>
          <a:xfrm>
            <a:off x="1893860" y="26887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endParaRPr lang="en-US" sz="28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33030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40A4DD17-03BD-2F4D-B4BB-C6BA156A1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864" y="2149990"/>
            <a:ext cx="2559187" cy="25591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5E1D2E5-EAE3-5048-ADC6-98247E50E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912" y="562937"/>
            <a:ext cx="2628059" cy="26280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AA2517-E39B-9948-A14E-257D945A8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70" y="-3292"/>
            <a:ext cx="8702565" cy="857250"/>
          </a:xfrm>
        </p:spPr>
        <p:txBody>
          <a:bodyPr/>
          <a:lstStyle/>
          <a:p>
            <a:r>
              <a:rPr lang="en-US" sz="3600" b="1" dirty="0">
                <a:solidFill>
                  <a:srgbClr val="990000"/>
                </a:solidFill>
              </a:rPr>
              <a:t>Using SNPs as Instrumental Variables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78543-A079-2946-88C6-B395E76E9F3D}"/>
              </a:ext>
            </a:extLst>
          </p:cNvPr>
          <p:cNvSpPr txBox="1">
            <a:spLocks/>
          </p:cNvSpPr>
          <p:nvPr/>
        </p:nvSpPr>
        <p:spPr>
          <a:xfrm>
            <a:off x="-660928" y="5504601"/>
            <a:ext cx="818712" cy="4905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83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689377-50FB-1B48-BBD4-30FB170C00CD}"/>
              </a:ext>
            </a:extLst>
          </p:cNvPr>
          <p:cNvSpPr/>
          <p:nvPr/>
        </p:nvSpPr>
        <p:spPr>
          <a:xfrm>
            <a:off x="6399535" y="2688709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8A63D4-3D33-BD49-935B-6EBFE7BEA95E}"/>
              </a:ext>
            </a:extLst>
          </p:cNvPr>
          <p:cNvCxnSpPr>
            <a:cxnSpLocks/>
          </p:cNvCxnSpPr>
          <p:nvPr/>
        </p:nvCxnSpPr>
        <p:spPr>
          <a:xfrm flipV="1">
            <a:off x="2744465" y="1970053"/>
            <a:ext cx="1169581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C9D74DF-85E1-6747-818A-B71696CAB9F0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5061098" y="1970053"/>
            <a:ext cx="1338437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3E0D134-240D-ED45-A77E-D6DBA3D3B677}"/>
              </a:ext>
            </a:extLst>
          </p:cNvPr>
          <p:cNvSpPr/>
          <p:nvPr/>
        </p:nvSpPr>
        <p:spPr>
          <a:xfrm>
            <a:off x="1248097" y="32983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C3A953-52E1-724E-946D-46F8CB2CAC0B}"/>
              </a:ext>
            </a:extLst>
          </p:cNvPr>
          <p:cNvSpPr/>
          <p:nvPr/>
        </p:nvSpPr>
        <p:spPr>
          <a:xfrm>
            <a:off x="1405663" y="31459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AB0563E-25D3-E741-A100-24D443697074}"/>
              </a:ext>
            </a:extLst>
          </p:cNvPr>
          <p:cNvSpPr/>
          <p:nvPr/>
        </p:nvSpPr>
        <p:spPr>
          <a:xfrm>
            <a:off x="1563229" y="29935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42AFCB-D547-304D-B067-98E87EBD8CFC}"/>
              </a:ext>
            </a:extLst>
          </p:cNvPr>
          <p:cNvSpPr/>
          <p:nvPr/>
        </p:nvSpPr>
        <p:spPr>
          <a:xfrm>
            <a:off x="1736297" y="28411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BEBBFA-1BC7-FB49-B65B-03AF55C51D1E}"/>
              </a:ext>
            </a:extLst>
          </p:cNvPr>
          <p:cNvSpPr/>
          <p:nvPr/>
        </p:nvSpPr>
        <p:spPr>
          <a:xfrm>
            <a:off x="1893860" y="26887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endParaRPr lang="en-US" sz="28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8E2718D-B59D-B84F-B819-705599144CEC}"/>
              </a:ext>
            </a:extLst>
          </p:cNvPr>
          <p:cNvSpPr/>
          <p:nvPr/>
        </p:nvSpPr>
        <p:spPr>
          <a:xfrm>
            <a:off x="3917352" y="1196791"/>
            <a:ext cx="1143746" cy="1266309"/>
          </a:xfrm>
          <a:prstGeom prst="ellipse">
            <a:avLst/>
          </a:prstGeom>
          <a:solidFill>
            <a:srgbClr val="7030A0"/>
          </a:solidFill>
          <a:ln>
            <a:solidFill>
              <a:srgbClr val="5E05E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67097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5A0FC39-8FFC-6E4B-B884-74ADB1FF0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3912" y="562937"/>
            <a:ext cx="2628059" cy="262805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5D04A9E-6F27-9149-8F20-ECF63C9BB080}"/>
              </a:ext>
            </a:extLst>
          </p:cNvPr>
          <p:cNvSpPr/>
          <p:nvPr/>
        </p:nvSpPr>
        <p:spPr>
          <a:xfrm>
            <a:off x="4521018" y="95911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46EE1C-9C57-934D-A3E7-FAE0D313BA86}"/>
              </a:ext>
            </a:extLst>
          </p:cNvPr>
          <p:cNvSpPr/>
          <p:nvPr/>
        </p:nvSpPr>
        <p:spPr>
          <a:xfrm>
            <a:off x="4382104" y="1090504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E8D4B8-FFDB-9849-AE67-F4B9C9F4244A}"/>
              </a:ext>
            </a:extLst>
          </p:cNvPr>
          <p:cNvSpPr/>
          <p:nvPr/>
        </p:nvSpPr>
        <p:spPr>
          <a:xfrm>
            <a:off x="4217643" y="124111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6D215B-3A27-B749-B6C1-7516937F3F15}"/>
              </a:ext>
            </a:extLst>
          </p:cNvPr>
          <p:cNvSpPr/>
          <p:nvPr/>
        </p:nvSpPr>
        <p:spPr>
          <a:xfrm>
            <a:off x="4073327" y="1369972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AA2517-E39B-9948-A14E-257D945A8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330" y="41370"/>
            <a:ext cx="8702565" cy="719617"/>
          </a:xfrm>
        </p:spPr>
        <p:txBody>
          <a:bodyPr/>
          <a:lstStyle/>
          <a:p>
            <a:r>
              <a:rPr lang="en-US" sz="3600" b="1" dirty="0">
                <a:solidFill>
                  <a:srgbClr val="990000"/>
                </a:solidFill>
              </a:rPr>
              <a:t>High Dimensional Mediation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78543-A079-2946-88C6-B395E76E9F3D}"/>
              </a:ext>
            </a:extLst>
          </p:cNvPr>
          <p:cNvSpPr txBox="1">
            <a:spLocks/>
          </p:cNvSpPr>
          <p:nvPr/>
        </p:nvSpPr>
        <p:spPr>
          <a:xfrm>
            <a:off x="-660928" y="5504601"/>
            <a:ext cx="818712" cy="4905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84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689377-50FB-1B48-BBD4-30FB170C00CD}"/>
              </a:ext>
            </a:extLst>
          </p:cNvPr>
          <p:cNvSpPr/>
          <p:nvPr/>
        </p:nvSpPr>
        <p:spPr>
          <a:xfrm>
            <a:off x="6399535" y="2688709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8A63D4-3D33-BD49-935B-6EBFE7BEA95E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2744465" y="1970053"/>
            <a:ext cx="1169581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35C590E-73CB-9342-BF3E-3095197C803C}"/>
              </a:ext>
            </a:extLst>
          </p:cNvPr>
          <p:cNvSpPr/>
          <p:nvPr/>
        </p:nvSpPr>
        <p:spPr>
          <a:xfrm>
            <a:off x="1893860" y="2688709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G/E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B12B0A7-42BA-4F45-9DF9-279CFAE52463}"/>
              </a:ext>
            </a:extLst>
          </p:cNvPr>
          <p:cNvCxnSpPr>
            <a:cxnSpLocks/>
            <a:stCxn id="7" idx="3"/>
            <a:endCxn id="31" idx="1"/>
          </p:cNvCxnSpPr>
          <p:nvPr/>
        </p:nvCxnSpPr>
        <p:spPr>
          <a:xfrm>
            <a:off x="2744465" y="3114012"/>
            <a:ext cx="36550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8A1F271-1D4B-D94D-838F-1C78B2064C31}"/>
              </a:ext>
            </a:extLst>
          </p:cNvPr>
          <p:cNvSpPr/>
          <p:nvPr/>
        </p:nvSpPr>
        <p:spPr>
          <a:xfrm>
            <a:off x="3914046" y="154475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Omic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C9D74DF-85E1-6747-818A-B71696CAB9F0}"/>
              </a:ext>
            </a:extLst>
          </p:cNvPr>
          <p:cNvCxnSpPr>
            <a:cxnSpLocks/>
            <a:stCxn id="9" idx="3"/>
            <a:endCxn id="31" idx="1"/>
          </p:cNvCxnSpPr>
          <p:nvPr/>
        </p:nvCxnSpPr>
        <p:spPr>
          <a:xfrm>
            <a:off x="5061098" y="1970053"/>
            <a:ext cx="1338437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60674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5A0FC39-8FFC-6E4B-B884-74ADB1FF0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3912" y="562937"/>
            <a:ext cx="2628059" cy="26280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AA2517-E39B-9948-A14E-257D945A8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330" y="41370"/>
            <a:ext cx="8702565" cy="719617"/>
          </a:xfrm>
        </p:spPr>
        <p:txBody>
          <a:bodyPr/>
          <a:lstStyle/>
          <a:p>
            <a:r>
              <a:rPr lang="en-US" sz="3600" b="1" dirty="0">
                <a:solidFill>
                  <a:srgbClr val="990000"/>
                </a:solidFill>
              </a:rPr>
              <a:t>Latent Mediation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78543-A079-2946-88C6-B395E76E9F3D}"/>
              </a:ext>
            </a:extLst>
          </p:cNvPr>
          <p:cNvSpPr txBox="1">
            <a:spLocks/>
          </p:cNvSpPr>
          <p:nvPr/>
        </p:nvSpPr>
        <p:spPr>
          <a:xfrm>
            <a:off x="-660928" y="5504601"/>
            <a:ext cx="818712" cy="4905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85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689377-50FB-1B48-BBD4-30FB170C00CD}"/>
              </a:ext>
            </a:extLst>
          </p:cNvPr>
          <p:cNvSpPr/>
          <p:nvPr/>
        </p:nvSpPr>
        <p:spPr>
          <a:xfrm>
            <a:off x="6399535" y="2688709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8A63D4-3D33-BD49-935B-6EBFE7BEA95E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744465" y="1970053"/>
            <a:ext cx="1169581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35C590E-73CB-9342-BF3E-3095197C803C}"/>
              </a:ext>
            </a:extLst>
          </p:cNvPr>
          <p:cNvSpPr/>
          <p:nvPr/>
        </p:nvSpPr>
        <p:spPr>
          <a:xfrm>
            <a:off x="1893860" y="2688709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G/E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B12B0A7-42BA-4F45-9DF9-279CFAE52463}"/>
              </a:ext>
            </a:extLst>
          </p:cNvPr>
          <p:cNvCxnSpPr>
            <a:cxnSpLocks/>
            <a:stCxn id="7" idx="3"/>
            <a:endCxn id="31" idx="1"/>
          </p:cNvCxnSpPr>
          <p:nvPr/>
        </p:nvCxnSpPr>
        <p:spPr>
          <a:xfrm>
            <a:off x="2744465" y="3114012"/>
            <a:ext cx="36550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C9D74DF-85E1-6747-818A-B71696CAB9F0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5061098" y="1970053"/>
            <a:ext cx="1338437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4A55322-7EC0-9245-8A11-8C190A17466D}"/>
              </a:ext>
            </a:extLst>
          </p:cNvPr>
          <p:cNvSpPr/>
          <p:nvPr/>
        </p:nvSpPr>
        <p:spPr>
          <a:xfrm>
            <a:off x="3917352" y="1196791"/>
            <a:ext cx="1143746" cy="1266309"/>
          </a:xfrm>
          <a:prstGeom prst="ellipse">
            <a:avLst/>
          </a:prstGeom>
          <a:solidFill>
            <a:srgbClr val="7030A0"/>
          </a:solidFill>
          <a:ln>
            <a:solidFill>
              <a:srgbClr val="5E05E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baseline="-25000" dirty="0">
                <a:solidFill>
                  <a:schemeClr val="tx1"/>
                </a:solidFill>
              </a:rPr>
              <a:t>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37011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D5BB31F-F8D3-034E-A503-5583D2D6D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864" y="2149990"/>
            <a:ext cx="2559187" cy="25591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729C483-E953-5B49-8C1F-08609925D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912" y="562937"/>
            <a:ext cx="2628059" cy="262805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5D04A9E-6F27-9149-8F20-ECF63C9BB080}"/>
              </a:ext>
            </a:extLst>
          </p:cNvPr>
          <p:cNvSpPr/>
          <p:nvPr/>
        </p:nvSpPr>
        <p:spPr>
          <a:xfrm>
            <a:off x="4521018" y="95911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46EE1C-9C57-934D-A3E7-FAE0D313BA86}"/>
              </a:ext>
            </a:extLst>
          </p:cNvPr>
          <p:cNvSpPr/>
          <p:nvPr/>
        </p:nvSpPr>
        <p:spPr>
          <a:xfrm>
            <a:off x="4382104" y="1090504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E8D4B8-FFDB-9849-AE67-F4B9C9F4244A}"/>
              </a:ext>
            </a:extLst>
          </p:cNvPr>
          <p:cNvSpPr/>
          <p:nvPr/>
        </p:nvSpPr>
        <p:spPr>
          <a:xfrm>
            <a:off x="4217643" y="124111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6D215B-3A27-B749-B6C1-7516937F3F15}"/>
              </a:ext>
            </a:extLst>
          </p:cNvPr>
          <p:cNvSpPr/>
          <p:nvPr/>
        </p:nvSpPr>
        <p:spPr>
          <a:xfrm>
            <a:off x="4073327" y="1369972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AA2517-E39B-9948-A14E-257D945A8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330" y="79155"/>
            <a:ext cx="8702565" cy="857250"/>
          </a:xfrm>
        </p:spPr>
        <p:txBody>
          <a:bodyPr/>
          <a:lstStyle/>
          <a:p>
            <a:r>
              <a:rPr lang="en-US" sz="3600" b="1" dirty="0">
                <a:solidFill>
                  <a:srgbClr val="990000"/>
                </a:solidFill>
              </a:rPr>
              <a:t>Mediation With Multiple Exposures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78543-A079-2946-88C6-B395E76E9F3D}"/>
              </a:ext>
            </a:extLst>
          </p:cNvPr>
          <p:cNvSpPr txBox="1">
            <a:spLocks/>
          </p:cNvSpPr>
          <p:nvPr/>
        </p:nvSpPr>
        <p:spPr>
          <a:xfrm>
            <a:off x="-660928" y="5504601"/>
            <a:ext cx="818712" cy="4905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86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689377-50FB-1B48-BBD4-30FB170C00CD}"/>
              </a:ext>
            </a:extLst>
          </p:cNvPr>
          <p:cNvSpPr/>
          <p:nvPr/>
        </p:nvSpPr>
        <p:spPr>
          <a:xfrm>
            <a:off x="6399535" y="2688709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8A63D4-3D33-BD49-935B-6EBFE7BEA95E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2744465" y="1970053"/>
            <a:ext cx="1169581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B12B0A7-42BA-4F45-9DF9-279CFAE52463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2744465" y="3114012"/>
            <a:ext cx="36550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8A1F271-1D4B-D94D-838F-1C78B2064C31}"/>
              </a:ext>
            </a:extLst>
          </p:cNvPr>
          <p:cNvSpPr/>
          <p:nvPr/>
        </p:nvSpPr>
        <p:spPr>
          <a:xfrm>
            <a:off x="3914046" y="154475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Omic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C9D74DF-85E1-6747-818A-B71696CAB9F0}"/>
              </a:ext>
            </a:extLst>
          </p:cNvPr>
          <p:cNvCxnSpPr>
            <a:cxnSpLocks/>
            <a:stCxn id="9" idx="3"/>
            <a:endCxn id="31" idx="1"/>
          </p:cNvCxnSpPr>
          <p:nvPr/>
        </p:nvCxnSpPr>
        <p:spPr>
          <a:xfrm>
            <a:off x="5061098" y="1970053"/>
            <a:ext cx="1338437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45434123-2B69-C243-87CC-603977F5A4DE}"/>
              </a:ext>
            </a:extLst>
          </p:cNvPr>
          <p:cNvSpPr/>
          <p:nvPr/>
        </p:nvSpPr>
        <p:spPr>
          <a:xfrm>
            <a:off x="1248097" y="32983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620C64-BB98-D64F-B565-67360EE9DB9A}"/>
              </a:ext>
            </a:extLst>
          </p:cNvPr>
          <p:cNvSpPr/>
          <p:nvPr/>
        </p:nvSpPr>
        <p:spPr>
          <a:xfrm>
            <a:off x="1405663" y="31459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78DCC3-9DCA-604A-8CAC-8C07B59CCC20}"/>
              </a:ext>
            </a:extLst>
          </p:cNvPr>
          <p:cNvSpPr/>
          <p:nvPr/>
        </p:nvSpPr>
        <p:spPr>
          <a:xfrm>
            <a:off x="1563229" y="29935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FC92EB-2DEF-E64D-B38E-EAE5383892E4}"/>
              </a:ext>
            </a:extLst>
          </p:cNvPr>
          <p:cNvSpPr/>
          <p:nvPr/>
        </p:nvSpPr>
        <p:spPr>
          <a:xfrm>
            <a:off x="1736297" y="28411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AD1688-8457-C04F-9F0A-AC6312A3255E}"/>
              </a:ext>
            </a:extLst>
          </p:cNvPr>
          <p:cNvSpPr/>
          <p:nvPr/>
        </p:nvSpPr>
        <p:spPr>
          <a:xfrm>
            <a:off x="1893860" y="26887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G/E</a:t>
            </a:r>
            <a:endParaRPr lang="en-US" sz="28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73987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A2517-E39B-9948-A14E-257D945A8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29767" y="1190906"/>
            <a:ext cx="3470320" cy="3348201"/>
          </a:xfrm>
        </p:spPr>
        <p:txBody>
          <a:bodyPr/>
          <a:lstStyle/>
          <a:p>
            <a:r>
              <a:rPr lang="en-US" sz="3200" b="1" dirty="0">
                <a:solidFill>
                  <a:srgbClr val="990000"/>
                </a:solidFill>
              </a:rPr>
              <a:t>Multi-omics Integrated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78543-A079-2946-88C6-B395E76E9F3D}"/>
              </a:ext>
            </a:extLst>
          </p:cNvPr>
          <p:cNvSpPr txBox="1">
            <a:spLocks/>
          </p:cNvSpPr>
          <p:nvPr/>
        </p:nvSpPr>
        <p:spPr>
          <a:xfrm>
            <a:off x="-660928" y="5504601"/>
            <a:ext cx="818712" cy="4905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87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C3865EB4-09BA-F8EB-370E-5F72BB5DA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091" y="0"/>
            <a:ext cx="6776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20768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78543-A079-2946-88C6-B395E76E9F3D}"/>
              </a:ext>
            </a:extLst>
          </p:cNvPr>
          <p:cNvSpPr txBox="1">
            <a:spLocks/>
          </p:cNvSpPr>
          <p:nvPr/>
        </p:nvSpPr>
        <p:spPr>
          <a:xfrm>
            <a:off x="-660928" y="5504601"/>
            <a:ext cx="818712" cy="4905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88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AF7E5B4-F63C-36B4-EBBB-4E9FD4C28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1768089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479928F5-95A6-12E8-AE26-CDE7E9EF2930}"/>
              </a:ext>
            </a:extLst>
          </p:cNvPr>
          <p:cNvGrpSpPr/>
          <p:nvPr/>
        </p:nvGrpSpPr>
        <p:grpSpPr>
          <a:xfrm>
            <a:off x="44583" y="199053"/>
            <a:ext cx="7443141" cy="4380082"/>
            <a:chOff x="44583" y="199053"/>
            <a:chExt cx="7443141" cy="4380082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F01536F-26BB-4AE2-303A-DB7401E4A287}"/>
                </a:ext>
              </a:extLst>
            </p:cNvPr>
            <p:cNvSpPr/>
            <p:nvPr/>
          </p:nvSpPr>
          <p:spPr>
            <a:xfrm>
              <a:off x="2688102" y="2638505"/>
              <a:ext cx="850605" cy="85060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2D08B52-2A7F-9171-634E-3BEE58A4BBB7}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658479" y="3063808"/>
              <a:ext cx="202962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0A6260E-FCA4-EBD9-9AEC-1720CF5A6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583" y="2268643"/>
              <a:ext cx="1740754" cy="1740754"/>
            </a:xfrm>
            <a:prstGeom prst="rect">
              <a:avLst/>
            </a:prstGeom>
          </p:spPr>
        </p:pic>
        <p:pic>
          <p:nvPicPr>
            <p:cNvPr id="25" name="Picture 24" descr="Diagram, schematic&#10;&#10;Description automatically generated">
              <a:extLst>
                <a:ext uri="{FF2B5EF4-FFF2-40B4-BE49-F238E27FC236}">
                  <a16:creationId xmlns:a16="http://schemas.microsoft.com/office/drawing/2014/main" id="{DFD91666-B38E-5365-BE5B-FB767DBD3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26321" y="199053"/>
              <a:ext cx="3061403" cy="4380082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403192C-497E-E4A7-A49C-65B93559E482}"/>
                </a:ext>
              </a:extLst>
            </p:cNvPr>
            <p:cNvSpPr txBox="1"/>
            <p:nvPr/>
          </p:nvSpPr>
          <p:spPr>
            <a:xfrm>
              <a:off x="111789" y="1933554"/>
              <a:ext cx="12747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Exposome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4219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10205336-1473-7D1A-A5B4-A31EEC651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864" y="2149990"/>
            <a:ext cx="2559187" cy="25591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78543-A079-2946-88C6-B395E76E9F3D}"/>
              </a:ext>
            </a:extLst>
          </p:cNvPr>
          <p:cNvSpPr txBox="1">
            <a:spLocks/>
          </p:cNvSpPr>
          <p:nvPr/>
        </p:nvSpPr>
        <p:spPr>
          <a:xfrm>
            <a:off x="-660928" y="5504601"/>
            <a:ext cx="818712" cy="4905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89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AF7E5B4-F63C-36B4-EBBB-4E9FD4C28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284376" cy="176808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44AC89B-F429-ABC6-6EFE-F09437ACD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3912" y="562937"/>
            <a:ext cx="2628059" cy="2628059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AFC24A18-40BB-92BE-5998-B42777ACF48D}"/>
              </a:ext>
            </a:extLst>
          </p:cNvPr>
          <p:cNvSpPr/>
          <p:nvPr/>
        </p:nvSpPr>
        <p:spPr>
          <a:xfrm>
            <a:off x="4521018" y="95911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7B820E0-8AF6-6276-91C4-0A3A51758321}"/>
              </a:ext>
            </a:extLst>
          </p:cNvPr>
          <p:cNvSpPr/>
          <p:nvPr/>
        </p:nvSpPr>
        <p:spPr>
          <a:xfrm>
            <a:off x="4382104" y="1090504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061B1B7-5A8C-EF12-679E-AEDFD552CAAD}"/>
              </a:ext>
            </a:extLst>
          </p:cNvPr>
          <p:cNvSpPr/>
          <p:nvPr/>
        </p:nvSpPr>
        <p:spPr>
          <a:xfrm>
            <a:off x="4217643" y="124111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C577959-71F7-5AE2-2CD2-BD4F9064B54D}"/>
              </a:ext>
            </a:extLst>
          </p:cNvPr>
          <p:cNvSpPr/>
          <p:nvPr/>
        </p:nvSpPr>
        <p:spPr>
          <a:xfrm>
            <a:off x="4073327" y="1369972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DC6B0A1-128D-BF80-B402-8628B55B2152}"/>
              </a:ext>
            </a:extLst>
          </p:cNvPr>
          <p:cNvSpPr/>
          <p:nvPr/>
        </p:nvSpPr>
        <p:spPr>
          <a:xfrm>
            <a:off x="6399535" y="2688709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222EA34-58D2-D289-6433-EEA26C85CB87}"/>
              </a:ext>
            </a:extLst>
          </p:cNvPr>
          <p:cNvCxnSpPr>
            <a:cxnSpLocks/>
            <a:endCxn id="44" idx="1"/>
          </p:cNvCxnSpPr>
          <p:nvPr/>
        </p:nvCxnSpPr>
        <p:spPr>
          <a:xfrm flipV="1">
            <a:off x="2744465" y="1970053"/>
            <a:ext cx="1169581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FE1052E-3C71-A02E-D768-BE3854C9ECCF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2744465" y="3114012"/>
            <a:ext cx="36550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58690F23-AA9A-592A-FF45-8E78DC817FD8}"/>
              </a:ext>
            </a:extLst>
          </p:cNvPr>
          <p:cNvSpPr/>
          <p:nvPr/>
        </p:nvSpPr>
        <p:spPr>
          <a:xfrm>
            <a:off x="3914046" y="1544750"/>
            <a:ext cx="1147052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Omic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F302671-571D-116E-40E3-B00CD90D94C9}"/>
              </a:ext>
            </a:extLst>
          </p:cNvPr>
          <p:cNvCxnSpPr>
            <a:cxnSpLocks/>
            <a:stCxn id="44" idx="3"/>
            <a:endCxn id="41" idx="1"/>
          </p:cNvCxnSpPr>
          <p:nvPr/>
        </p:nvCxnSpPr>
        <p:spPr>
          <a:xfrm>
            <a:off x="5061098" y="1970053"/>
            <a:ext cx="1338437" cy="11439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5C1E8661-5FB4-B413-BF0A-0C09BDC8B254}"/>
              </a:ext>
            </a:extLst>
          </p:cNvPr>
          <p:cNvSpPr/>
          <p:nvPr/>
        </p:nvSpPr>
        <p:spPr>
          <a:xfrm>
            <a:off x="1248097" y="32983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48C1EE3-4624-A836-B3CA-23F8426AEB90}"/>
              </a:ext>
            </a:extLst>
          </p:cNvPr>
          <p:cNvSpPr/>
          <p:nvPr/>
        </p:nvSpPr>
        <p:spPr>
          <a:xfrm>
            <a:off x="1405663" y="31459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902FE29-C153-F4F0-B1C6-4F3AFB8E4768}"/>
              </a:ext>
            </a:extLst>
          </p:cNvPr>
          <p:cNvSpPr/>
          <p:nvPr/>
        </p:nvSpPr>
        <p:spPr>
          <a:xfrm>
            <a:off x="1563229" y="29935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745D2C2-E1F2-8FBD-0ED8-1DF86A2A67FD}"/>
              </a:ext>
            </a:extLst>
          </p:cNvPr>
          <p:cNvSpPr/>
          <p:nvPr/>
        </p:nvSpPr>
        <p:spPr>
          <a:xfrm>
            <a:off x="1736297" y="28411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1CEA36C-168E-ABA3-EB5D-A7757D2B1BC4}"/>
              </a:ext>
            </a:extLst>
          </p:cNvPr>
          <p:cNvSpPr/>
          <p:nvPr/>
        </p:nvSpPr>
        <p:spPr>
          <a:xfrm>
            <a:off x="1893860" y="2688709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en-US" sz="28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C7FF7F7-D357-D1C6-D82D-12FB2DDF897D}"/>
              </a:ext>
            </a:extLst>
          </p:cNvPr>
          <p:cNvSpPr txBox="1"/>
          <p:nvPr/>
        </p:nvSpPr>
        <p:spPr>
          <a:xfrm>
            <a:off x="1098943" y="1845191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Exposome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3FEBE4-CDB0-8AE4-9A7F-32A47CCFC6CB}"/>
              </a:ext>
            </a:extLst>
          </p:cNvPr>
          <p:cNvSpPr txBox="1"/>
          <p:nvPr/>
        </p:nvSpPr>
        <p:spPr>
          <a:xfrm>
            <a:off x="4073327" y="250692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Biomarkers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ACE788-FAE2-5E40-F75A-E7A117161546}"/>
              </a:ext>
            </a:extLst>
          </p:cNvPr>
          <p:cNvSpPr txBox="1"/>
          <p:nvPr/>
        </p:nvSpPr>
        <p:spPr>
          <a:xfrm>
            <a:off x="6323051" y="2319377"/>
            <a:ext cx="1813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Gestational Age</a:t>
            </a:r>
          </a:p>
        </p:txBody>
      </p:sp>
    </p:spTree>
    <p:extLst>
      <p:ext uri="{BB962C8B-B14F-4D97-AF65-F5344CB8AC3E}">
        <p14:creationId xmlns:p14="http://schemas.microsoft.com/office/powerpoint/2010/main" val="3939567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D14F8-8E46-014C-9703-5F56FB41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Variable Models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10F108-6CCF-644B-B75D-95C9A6FE1930}"/>
              </a:ext>
            </a:extLst>
          </p:cNvPr>
          <p:cNvCxnSpPr>
            <a:cxnSpLocks/>
            <a:stCxn id="6" idx="3"/>
            <a:endCxn id="10" idx="2"/>
          </p:cNvCxnSpPr>
          <p:nvPr/>
        </p:nvCxnSpPr>
        <p:spPr>
          <a:xfrm>
            <a:off x="2862763" y="4117117"/>
            <a:ext cx="1221039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AB20CA6-D322-4C4E-9899-AB449A7C0FA1}"/>
              </a:ext>
            </a:extLst>
          </p:cNvPr>
          <p:cNvSpPr/>
          <p:nvPr/>
        </p:nvSpPr>
        <p:spPr>
          <a:xfrm>
            <a:off x="6503048" y="3691815"/>
            <a:ext cx="850605" cy="85060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2749DE-2F57-BB4A-A9D5-DED80905D1FE}"/>
              </a:ext>
            </a:extLst>
          </p:cNvPr>
          <p:cNvSpPr/>
          <p:nvPr/>
        </p:nvSpPr>
        <p:spPr>
          <a:xfrm>
            <a:off x="2012158" y="3691814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E/G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C6B7C-F7D9-A347-ACF1-A4058ECA9EA5}"/>
              </a:ext>
            </a:extLst>
          </p:cNvPr>
          <p:cNvSpPr txBox="1"/>
          <p:nvPr/>
        </p:nvSpPr>
        <p:spPr>
          <a:xfrm>
            <a:off x="709478" y="810630"/>
            <a:ext cx="77250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Does exposure to organochlorines influence obesity in children and can that risk be characterized by patterns in inflammatory markers?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4F72C14-D8C3-3341-9A5C-57C3EF271ABB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911575" y="4117118"/>
            <a:ext cx="159147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BC1E44B4-2290-424C-845A-7CEB2065EC77}"/>
              </a:ext>
            </a:extLst>
          </p:cNvPr>
          <p:cNvSpPr/>
          <p:nvPr/>
        </p:nvSpPr>
        <p:spPr>
          <a:xfrm>
            <a:off x="4083802" y="3691815"/>
            <a:ext cx="827773" cy="850605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078E9-6790-D947-85E1-209C1D71861E}"/>
              </a:ext>
            </a:extLst>
          </p:cNvPr>
          <p:cNvSpPr txBox="1"/>
          <p:nvPr/>
        </p:nvSpPr>
        <p:spPr>
          <a:xfrm>
            <a:off x="4320390" y="388181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C85FE1-77A0-C24B-A8B4-ED1DE324C824}"/>
              </a:ext>
            </a:extLst>
          </p:cNvPr>
          <p:cNvSpPr txBox="1"/>
          <p:nvPr/>
        </p:nvSpPr>
        <p:spPr>
          <a:xfrm>
            <a:off x="3320103" y="3059537"/>
            <a:ext cx="1591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Inflammation Pathways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98DC13-F4E5-4E49-9820-E0662B7D3BE2}"/>
              </a:ext>
            </a:extLst>
          </p:cNvPr>
          <p:cNvSpPr/>
          <p:nvPr/>
        </p:nvSpPr>
        <p:spPr>
          <a:xfrm>
            <a:off x="5357958" y="2496360"/>
            <a:ext cx="850605" cy="85060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D09AF54-E78B-9247-902E-9242E6E88A4F}"/>
              </a:ext>
            </a:extLst>
          </p:cNvPr>
          <p:cNvCxnSpPr>
            <a:cxnSpLocks/>
            <a:stCxn id="10" idx="7"/>
          </p:cNvCxnSpPr>
          <p:nvPr/>
        </p:nvCxnSpPr>
        <p:spPr>
          <a:xfrm flipV="1">
            <a:off x="4790350" y="3346965"/>
            <a:ext cx="567608" cy="46941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70C46889-EEAF-F54B-B250-18FF9E247D58}"/>
              </a:ext>
            </a:extLst>
          </p:cNvPr>
          <p:cNvSpPr/>
          <p:nvPr/>
        </p:nvSpPr>
        <p:spPr>
          <a:xfrm>
            <a:off x="5417813" y="2127028"/>
            <a:ext cx="2694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IL1-beta, IL6, TNF-alpha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CD6AB3-F576-484C-B4DF-070ABB6DA80D}"/>
              </a:ext>
            </a:extLst>
          </p:cNvPr>
          <p:cNvSpPr/>
          <p:nvPr/>
        </p:nvSpPr>
        <p:spPr>
          <a:xfrm>
            <a:off x="342969" y="3844367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PCBs, DDT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F3249B-0B1C-5942-A321-28A45A03E66E}"/>
              </a:ext>
            </a:extLst>
          </p:cNvPr>
          <p:cNvSpPr/>
          <p:nvPr/>
        </p:nvSpPr>
        <p:spPr>
          <a:xfrm>
            <a:off x="342969" y="2921037"/>
            <a:ext cx="24045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GWAS or Genes in Inflammation Pathways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3BF02DF-ABBE-5D47-ACCF-3A63A74F1D99}"/>
              </a:ext>
            </a:extLst>
          </p:cNvPr>
          <p:cNvSpPr/>
          <p:nvPr/>
        </p:nvSpPr>
        <p:spPr>
          <a:xfrm>
            <a:off x="7350620" y="3881814"/>
            <a:ext cx="59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23126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78543-A079-2946-88C6-B395E76E9F3D}"/>
              </a:ext>
            </a:extLst>
          </p:cNvPr>
          <p:cNvSpPr txBox="1">
            <a:spLocks/>
          </p:cNvSpPr>
          <p:nvPr/>
        </p:nvSpPr>
        <p:spPr>
          <a:xfrm>
            <a:off x="-660928" y="5504601"/>
            <a:ext cx="818712" cy="4905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90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5" name="Picture 34" descr="Diagram&#10;&#10;Description automatically generated">
            <a:extLst>
              <a:ext uri="{FF2B5EF4-FFF2-40B4-BE49-F238E27FC236}">
                <a16:creationId xmlns:a16="http://schemas.microsoft.com/office/drawing/2014/main" id="{E06DE96F-B31B-3C92-B661-806107548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940" y="0"/>
            <a:ext cx="768499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7929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828959A-DF98-F841-B7B6-6004819AB30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10317" r="10317"/>
          <a:stretch/>
        </p:blipFill>
        <p:spPr bwMode="auto">
          <a:xfrm>
            <a:off x="6854701" y="-283190"/>
            <a:ext cx="2314864" cy="209503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267707"/>
            <a:ext cx="2294582" cy="3394472"/>
          </a:xfrm>
        </p:spPr>
        <p:txBody>
          <a:bodyPr>
            <a:noAutofit/>
          </a:bodyPr>
          <a:lstStyle/>
          <a:p>
            <a:pPr algn="r">
              <a:spcBef>
                <a:spcPts val="200"/>
              </a:spcBef>
              <a:tabLst>
                <a:tab pos="1828754" algn="l"/>
              </a:tabLst>
            </a:pPr>
            <a:r>
              <a:rPr lang="en-US" sz="2100" dirty="0">
                <a:solidFill>
                  <a:schemeClr val="tx2"/>
                </a:solidFill>
              </a:rPr>
              <a:t>9:00 - 9:45 PT</a:t>
            </a:r>
          </a:p>
          <a:p>
            <a:pPr algn="r">
              <a:spcBef>
                <a:spcPts val="200"/>
              </a:spcBef>
              <a:tabLst>
                <a:tab pos="1828754" algn="l"/>
              </a:tabLst>
            </a:pPr>
            <a:r>
              <a:rPr lang="en-US" sz="2100" dirty="0">
                <a:solidFill>
                  <a:schemeClr val="accent6"/>
                </a:solidFill>
              </a:rPr>
              <a:t>10:00 - 11:00 PT</a:t>
            </a:r>
            <a:endParaRPr lang="en-US" sz="225" dirty="0">
              <a:solidFill>
                <a:schemeClr val="accent6"/>
              </a:solidFill>
            </a:endParaRPr>
          </a:p>
          <a:p>
            <a:pPr algn="r">
              <a:spcBef>
                <a:spcPts val="200"/>
              </a:spcBef>
              <a:tabLst>
                <a:tab pos="1828754" algn="l"/>
              </a:tabLst>
            </a:pPr>
            <a:r>
              <a:rPr lang="en-US" sz="2100" dirty="0">
                <a:solidFill>
                  <a:schemeClr val="tx2"/>
                </a:solidFill>
              </a:rPr>
              <a:t>11:15 - 12:30 PT</a:t>
            </a:r>
          </a:p>
          <a:p>
            <a:pPr algn="r">
              <a:spcBef>
                <a:spcPts val="200"/>
              </a:spcBef>
              <a:tabLst>
                <a:tab pos="1828754" algn="l"/>
              </a:tabLst>
            </a:pPr>
            <a:r>
              <a:rPr lang="en-US" sz="2100" i="1" dirty="0"/>
              <a:t>12:30 - 1:30 PT </a:t>
            </a:r>
          </a:p>
          <a:p>
            <a:pPr algn="r">
              <a:spcBef>
                <a:spcPts val="200"/>
              </a:spcBef>
              <a:tabLst>
                <a:tab pos="1828754" algn="l"/>
              </a:tabLst>
            </a:pPr>
            <a:r>
              <a:rPr lang="en-US" sz="2100" dirty="0">
                <a:solidFill>
                  <a:schemeClr val="tx2"/>
                </a:solidFill>
              </a:rPr>
              <a:t>1:30 - 2:15 PT</a:t>
            </a:r>
          </a:p>
          <a:p>
            <a:pPr algn="r">
              <a:spcBef>
                <a:spcPts val="200"/>
              </a:spcBef>
              <a:tabLst>
                <a:tab pos="1828754" algn="l"/>
              </a:tabLst>
            </a:pPr>
            <a:endParaRPr lang="en-US" sz="225" i="1" dirty="0">
              <a:solidFill>
                <a:schemeClr val="tx2"/>
              </a:solidFill>
            </a:endParaRPr>
          </a:p>
          <a:p>
            <a:pPr algn="r">
              <a:spcBef>
                <a:spcPts val="200"/>
              </a:spcBef>
              <a:tabLst>
                <a:tab pos="1828754" algn="l"/>
              </a:tabLst>
            </a:pPr>
            <a:r>
              <a:rPr lang="en-US" sz="2100" dirty="0">
                <a:solidFill>
                  <a:schemeClr val="accent6"/>
                </a:solidFill>
              </a:rPr>
              <a:t>2:30 - 3:00 PT</a:t>
            </a:r>
          </a:p>
          <a:p>
            <a:pPr algn="r">
              <a:spcBef>
                <a:spcPts val="200"/>
              </a:spcBef>
              <a:tabLst>
                <a:tab pos="1828754" algn="l"/>
              </a:tabLst>
            </a:pPr>
            <a:r>
              <a:rPr lang="en-US" sz="2100" dirty="0">
                <a:solidFill>
                  <a:schemeClr val="tx2"/>
                </a:solidFill>
              </a:rPr>
              <a:t>3:00 - 3:15 PT</a:t>
            </a:r>
          </a:p>
          <a:p>
            <a:pPr algn="r">
              <a:spcBef>
                <a:spcPts val="200"/>
              </a:spcBef>
              <a:tabLst>
                <a:tab pos="1828754" algn="l"/>
              </a:tabLst>
            </a:pPr>
            <a:endParaRPr lang="en-US" sz="2400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273359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3750" dirty="0">
                <a:solidFill>
                  <a:srgbClr val="F99D1C"/>
                </a:solidFill>
              </a:rPr>
              <a:t>Day 1: June 12, 2024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289300" y="126586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200"/>
              </a:spcBef>
              <a:buNone/>
              <a:tabLst>
                <a:tab pos="1828754" algn="l"/>
              </a:tabLst>
            </a:pPr>
            <a:r>
              <a:rPr lang="en-US" sz="2100" dirty="0">
                <a:solidFill>
                  <a:schemeClr val="tx2"/>
                </a:solidFill>
                <a:latin typeface="Calibri Light"/>
                <a:cs typeface="Calibri Light"/>
              </a:rPr>
              <a:t>Welcome and Introduction</a:t>
            </a:r>
          </a:p>
          <a:p>
            <a:pPr marL="0" indent="0">
              <a:spcBef>
                <a:spcPts val="200"/>
              </a:spcBef>
              <a:buNone/>
              <a:tabLst>
                <a:tab pos="1828754" algn="l"/>
              </a:tabLst>
            </a:pPr>
            <a:r>
              <a:rPr lang="en-US" sz="2100" dirty="0">
                <a:solidFill>
                  <a:schemeClr val="accent6"/>
                </a:solidFill>
                <a:latin typeface="Calibri Light"/>
                <a:cs typeface="Calibri Light"/>
              </a:rPr>
              <a:t>Introduction to Observational Studies and </a:t>
            </a:r>
            <a:r>
              <a:rPr lang="en-US" sz="2100" dirty="0" err="1">
                <a:solidFill>
                  <a:schemeClr val="accent6"/>
                </a:solidFill>
                <a:latin typeface="Calibri Light"/>
                <a:cs typeface="Calibri Light"/>
              </a:rPr>
              <a:t>Omic</a:t>
            </a:r>
            <a:r>
              <a:rPr lang="en-US" sz="2100" dirty="0">
                <a:solidFill>
                  <a:schemeClr val="accent6"/>
                </a:solidFill>
                <a:latin typeface="Calibri Light"/>
                <a:cs typeface="Calibri Light"/>
              </a:rPr>
              <a:t> Data</a:t>
            </a:r>
          </a:p>
          <a:p>
            <a:pPr marL="0" indent="0">
              <a:spcBef>
                <a:spcPts val="200"/>
              </a:spcBef>
              <a:buNone/>
              <a:tabLst>
                <a:tab pos="1828754" algn="l"/>
              </a:tabLst>
            </a:pPr>
            <a:r>
              <a:rPr lang="en-US" sz="2100" dirty="0">
                <a:solidFill>
                  <a:schemeClr val="tx2"/>
                </a:solidFill>
                <a:latin typeface="Calibri Light"/>
                <a:cs typeface="Calibri Light"/>
              </a:rPr>
              <a:t>Polygenic Analyses and Summary Statistics (Lecture)</a:t>
            </a:r>
          </a:p>
          <a:p>
            <a:pPr marL="0" indent="0">
              <a:spcBef>
                <a:spcPts val="200"/>
              </a:spcBef>
              <a:buNone/>
              <a:tabLst>
                <a:tab pos="1828754" algn="l"/>
              </a:tabLst>
            </a:pPr>
            <a:r>
              <a:rPr lang="en-US" sz="225" dirty="0">
                <a:solidFill>
                  <a:srgbClr val="F79646"/>
                </a:solidFill>
                <a:latin typeface="Calibri Light"/>
                <a:cs typeface="Calibri Light"/>
              </a:rPr>
              <a:t> </a:t>
            </a:r>
            <a:r>
              <a:rPr lang="en-US" sz="2100" i="1" dirty="0">
                <a:latin typeface="Calibri Light"/>
                <a:cs typeface="Calibri Light"/>
              </a:rPr>
              <a:t>Meal Break (Instructors will be available 12:30-12:55 PT)</a:t>
            </a:r>
            <a:endParaRPr lang="en-US" sz="375" i="1" dirty="0">
              <a:latin typeface="Calibri Light"/>
              <a:cs typeface="Calibri Light"/>
            </a:endParaRPr>
          </a:p>
          <a:p>
            <a:pPr marL="0" indent="0">
              <a:spcBef>
                <a:spcPts val="200"/>
              </a:spcBef>
              <a:buNone/>
              <a:tabLst>
                <a:tab pos="1828754" algn="l"/>
              </a:tabLst>
            </a:pPr>
            <a:r>
              <a:rPr lang="en-US" sz="2100" dirty="0">
                <a:solidFill>
                  <a:schemeClr val="tx2"/>
                </a:solidFill>
                <a:latin typeface="Calibri Light"/>
                <a:cs typeface="Calibri Light"/>
              </a:rPr>
              <a:t>Polygenic Analyses and Summary Statistics (Lab)</a:t>
            </a:r>
          </a:p>
          <a:p>
            <a:pPr marL="0" indent="0">
              <a:spcBef>
                <a:spcPts val="200"/>
              </a:spcBef>
              <a:buNone/>
              <a:tabLst>
                <a:tab pos="1828754" algn="l"/>
              </a:tabLst>
            </a:pPr>
            <a:endParaRPr lang="en-US" sz="225" dirty="0">
              <a:solidFill>
                <a:schemeClr val="tx2"/>
              </a:solidFill>
              <a:latin typeface="Calibri Light"/>
              <a:cs typeface="Calibri Light"/>
            </a:endParaRPr>
          </a:p>
          <a:p>
            <a:pPr marL="0" indent="0">
              <a:spcBef>
                <a:spcPts val="200"/>
              </a:spcBef>
              <a:buNone/>
              <a:tabLst>
                <a:tab pos="1828754" algn="l"/>
              </a:tabLst>
            </a:pPr>
            <a:r>
              <a:rPr lang="en-US" sz="2100" dirty="0">
                <a:solidFill>
                  <a:schemeClr val="accent6"/>
                </a:solidFill>
                <a:latin typeface="Calibri Light"/>
                <a:cs typeface="Calibri Light"/>
              </a:rPr>
              <a:t>Advanced Polygenic analysis and Summary Statistics (Lab 2)</a:t>
            </a:r>
          </a:p>
          <a:p>
            <a:pPr marL="0" indent="0">
              <a:spcBef>
                <a:spcPts val="200"/>
              </a:spcBef>
              <a:buNone/>
              <a:tabLst>
                <a:tab pos="1828754" algn="l"/>
              </a:tabLst>
            </a:pPr>
            <a:r>
              <a:rPr lang="en-US" sz="2100" dirty="0">
                <a:solidFill>
                  <a:schemeClr val="tx2"/>
                </a:solidFill>
                <a:latin typeface="Calibri Light"/>
                <a:cs typeface="Calibri Light"/>
              </a:rPr>
              <a:t>Questions</a:t>
            </a:r>
            <a:r>
              <a:rPr lang="en-US" sz="2100" dirty="0">
                <a:solidFill>
                  <a:srgbClr val="25408F"/>
                </a:solidFill>
                <a:latin typeface="Calibri Light"/>
                <a:cs typeface="Calibri Light"/>
              </a:rPr>
              <a:t> </a:t>
            </a:r>
            <a:r>
              <a:rPr lang="en-US" sz="2100" dirty="0">
                <a:solidFill>
                  <a:schemeClr val="tx2"/>
                </a:solidFill>
                <a:latin typeface="Calibri Light"/>
                <a:cs typeface="Calibri Light"/>
              </a:rPr>
              <a:t>and Day 1 Wrap-up</a:t>
            </a:r>
          </a:p>
          <a:p>
            <a:pPr marL="0" indent="0">
              <a:spcBef>
                <a:spcPts val="200"/>
              </a:spcBef>
              <a:buNone/>
              <a:tabLst>
                <a:tab pos="1828754" algn="l"/>
              </a:tabLst>
            </a:pPr>
            <a:endParaRPr lang="en-US" sz="2400" i="1" dirty="0">
              <a:latin typeface="Calibri Light"/>
              <a:cs typeface="Calibri Light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BF3CF3-AF04-BF44-B616-78B35BA157CE}"/>
              </a:ext>
            </a:extLst>
          </p:cNvPr>
          <p:cNvCxnSpPr>
            <a:cxnSpLocks/>
          </p:cNvCxnSpPr>
          <p:nvPr/>
        </p:nvCxnSpPr>
        <p:spPr>
          <a:xfrm>
            <a:off x="444501" y="1607934"/>
            <a:ext cx="7473373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F8FE73F-7C3A-5644-91FB-FCDB6B2EDE88}"/>
              </a:ext>
            </a:extLst>
          </p:cNvPr>
          <p:cNvSpPr/>
          <p:nvPr/>
        </p:nvSpPr>
        <p:spPr>
          <a:xfrm>
            <a:off x="-1" y="4716379"/>
            <a:ext cx="9175831" cy="42712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77" tIns="34289" rIns="68577" bIns="34289" spcCol="0" rtlCol="0" anchor="ctr"/>
          <a:lstStyle/>
          <a:p>
            <a:pPr algn="ctr"/>
            <a:endParaRPr lang="en-US" sz="1350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D07A3DA-1930-4F6A-A4A3-6670DAB4F0C8}"/>
              </a:ext>
            </a:extLst>
          </p:cNvPr>
          <p:cNvCxnSpPr>
            <a:cxnSpLocks/>
          </p:cNvCxnSpPr>
          <p:nvPr/>
        </p:nvCxnSpPr>
        <p:spPr>
          <a:xfrm>
            <a:off x="444501" y="1966328"/>
            <a:ext cx="7473373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78195E-02F0-4C26-883C-E26A13764C3E}"/>
              </a:ext>
            </a:extLst>
          </p:cNvPr>
          <p:cNvCxnSpPr>
            <a:cxnSpLocks/>
          </p:cNvCxnSpPr>
          <p:nvPr/>
        </p:nvCxnSpPr>
        <p:spPr>
          <a:xfrm>
            <a:off x="558801" y="3028646"/>
            <a:ext cx="7473373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8834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65984</TotalTime>
  <Words>2781</Words>
  <Application>Microsoft Macintosh PowerPoint</Application>
  <PresentationFormat>On-screen Show (16:9)</PresentationFormat>
  <Paragraphs>532</Paragraphs>
  <Slides>91</Slides>
  <Notes>11</Notes>
  <HiddenSlides>21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91</vt:i4>
      </vt:variant>
    </vt:vector>
  </HeadingPairs>
  <TitlesOfParts>
    <vt:vector size="99" baseType="lpstr">
      <vt:lpstr>Arial</vt:lpstr>
      <vt:lpstr>Calibri</vt:lpstr>
      <vt:lpstr>Calibri Light</vt:lpstr>
      <vt:lpstr>Cambria Math</vt:lpstr>
      <vt:lpstr>Chalkboard</vt:lpstr>
      <vt:lpstr>Symbol</vt:lpstr>
      <vt:lpstr>Trebuchet MS</vt:lpstr>
      <vt:lpstr>1_Office Theme</vt:lpstr>
      <vt:lpstr>PowerPoint Presentation</vt:lpstr>
      <vt:lpstr>PowerPoint Presentation</vt:lpstr>
      <vt:lpstr>Observational Studies</vt:lpstr>
      <vt:lpstr>Genomewide Association Studies</vt:lpstr>
      <vt:lpstr>Interaction</vt:lpstr>
      <vt:lpstr>GWIS</vt:lpstr>
      <vt:lpstr>Instrumental Variable Analysis (MR and TWAS)</vt:lpstr>
      <vt:lpstr>Mediation</vt:lpstr>
      <vt:lpstr>Latent Variable Models</vt:lpstr>
      <vt:lpstr>The HELIX Project</vt:lpstr>
      <vt:lpstr>HELIX Exposome Challenge Data</vt:lpstr>
      <vt:lpstr>Multi-view data for prospective cohort</vt:lpstr>
      <vt:lpstr>Multi-view data for prospective cohort</vt:lpstr>
      <vt:lpstr>Multi-view data for prospective cohort</vt:lpstr>
      <vt:lpstr>Omics Data</vt:lpstr>
      <vt:lpstr>Omics Data</vt:lpstr>
      <vt:lpstr>Omics Data</vt:lpstr>
      <vt:lpstr>Two-(or more) Layers Omic Data</vt:lpstr>
      <vt:lpstr>Early Integration</vt:lpstr>
      <vt:lpstr>Late Integration</vt:lpstr>
      <vt:lpstr>Omic Integration</vt:lpstr>
      <vt:lpstr>Association Analysis with Omics</vt:lpstr>
      <vt:lpstr>Association Analysis with Omics</vt:lpstr>
      <vt:lpstr>What about dimension reduction or clustering?</vt:lpstr>
      <vt:lpstr>Interpreting Pairwise Results</vt:lpstr>
      <vt:lpstr>What about dimension reduction or clustering?</vt:lpstr>
      <vt:lpstr>Association</vt:lpstr>
      <vt:lpstr>Linear Regression</vt:lpstr>
      <vt:lpstr>Linear Regression</vt:lpstr>
      <vt:lpstr>Testing the Slope</vt:lpstr>
      <vt:lpstr>The p-value</vt:lpstr>
      <vt:lpstr>Regression Across Many Correlated Variables</vt:lpstr>
      <vt:lpstr>Regression Across Many Correlated Variables</vt:lpstr>
      <vt:lpstr>Multiple Testing</vt:lpstr>
      <vt:lpstr>Multiple Testing</vt:lpstr>
      <vt:lpstr>Multiple Testing</vt:lpstr>
      <vt:lpstr>Bayesian False Discovery Probability</vt:lpstr>
      <vt:lpstr>Bayesian False Discovery Probability</vt:lpstr>
      <vt:lpstr>Mixture of Hypotheses</vt:lpstr>
      <vt:lpstr>Mixture of Hypotheses</vt:lpstr>
      <vt:lpstr>P Value Adjustment for Correlated Test</vt:lpstr>
      <vt:lpstr>P Value Adjustment for Correlated Test</vt:lpstr>
      <vt:lpstr>Multivariable Regression</vt:lpstr>
      <vt:lpstr>Multivariable Regression</vt:lpstr>
      <vt:lpstr>Hierarchical Regression</vt:lpstr>
      <vt:lpstr>Hierarchical Regression</vt:lpstr>
      <vt:lpstr>Hierarchical Regression</vt:lpstr>
      <vt:lpstr>Hierarchical Regression</vt:lpstr>
      <vt:lpstr>Ridge Regression</vt:lpstr>
      <vt:lpstr>Ridge Regression – Selection of l</vt:lpstr>
      <vt:lpstr>Multivariable Regression</vt:lpstr>
      <vt:lpstr>Lasso Regression</vt:lpstr>
      <vt:lpstr>Lasso Regression – Selection of l</vt:lpstr>
      <vt:lpstr>Elastic Net Regression</vt:lpstr>
      <vt:lpstr>Elastic Net Regression Selection of l</vt:lpstr>
      <vt:lpstr>Bayesian Stochastic Selection</vt:lpstr>
      <vt:lpstr>Bayesian Stochastic Selection</vt:lpstr>
      <vt:lpstr>Bayesian Stochastic Selection</vt:lpstr>
      <vt:lpstr>Bayesian Stochastic Selection</vt:lpstr>
      <vt:lpstr>Comparison of Approaches</vt:lpstr>
      <vt:lpstr>Comparison of Approaches</vt:lpstr>
      <vt:lpstr>Single Layer Omic Association</vt:lpstr>
      <vt:lpstr>Two-Layer Omic Data</vt:lpstr>
      <vt:lpstr>Regression Across Many Correlated Variables</vt:lpstr>
      <vt:lpstr>Interpreting Pairwise Results</vt:lpstr>
      <vt:lpstr>Interpreting Pairwise Results</vt:lpstr>
      <vt:lpstr>Interpreting Pairwise Results</vt:lpstr>
      <vt:lpstr>Interpreting Pairwise Results</vt:lpstr>
      <vt:lpstr>Multi-omics Without an Outcome</vt:lpstr>
      <vt:lpstr>Multi-omics Without an Outcome</vt:lpstr>
      <vt:lpstr>Multi-omics without Outcome</vt:lpstr>
      <vt:lpstr>Multi-omics with an Outcome</vt:lpstr>
      <vt:lpstr>Multi-omics Association Analysis With an Outcome</vt:lpstr>
      <vt:lpstr>Multi-omics Association Analysis With an Outcome</vt:lpstr>
      <vt:lpstr>Multi-omics Without an Outcome</vt:lpstr>
      <vt:lpstr>Multi-omics Association Analysis With an Outcome</vt:lpstr>
      <vt:lpstr>Multi-omics Without an Outcome</vt:lpstr>
      <vt:lpstr>Multi-omics Association Analysis With an Outcome</vt:lpstr>
      <vt:lpstr>High Dimensional Interactions</vt:lpstr>
      <vt:lpstr>High Dimensional Interactions</vt:lpstr>
      <vt:lpstr>High Dimensional Interactions</vt:lpstr>
      <vt:lpstr>Using SNPs as Instrumental Variables</vt:lpstr>
      <vt:lpstr>Using SNPs as Instrumental Variables</vt:lpstr>
      <vt:lpstr>High Dimensional Mediation</vt:lpstr>
      <vt:lpstr>Latent Mediation</vt:lpstr>
      <vt:lpstr>Mediation With Multiple Exposures</vt:lpstr>
      <vt:lpstr>Multi-omics Integrated Analysis</vt:lpstr>
      <vt:lpstr>PowerPoint Presentation</vt:lpstr>
      <vt:lpstr>PowerPoint Presentation</vt:lpstr>
      <vt:lpstr>PowerPoint Presentation</vt:lpstr>
      <vt:lpstr>Day 1: June 12, 2024</vt:lpstr>
    </vt:vector>
  </TitlesOfParts>
  <Company>ZM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Zenaida Mendoza</dc:creator>
  <cp:lastModifiedBy>David V. Conti</cp:lastModifiedBy>
  <cp:revision>1645</cp:revision>
  <cp:lastPrinted>2021-06-04T01:29:19Z</cp:lastPrinted>
  <dcterms:created xsi:type="dcterms:W3CDTF">2017-08-10T22:08:10Z</dcterms:created>
  <dcterms:modified xsi:type="dcterms:W3CDTF">2024-06-12T15:15:09Z</dcterms:modified>
</cp:coreProperties>
</file>

<file path=docProps/thumbnail.jpeg>
</file>